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jqmWnSNhTSYgFwS1NeZRJZtR/m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BB3A0B-0359-4FF4-A7E0-9C28FDBEF6BA}">
  <a:tblStyle styleId="{B1BB3A0B-0359-4FF4-A7E0-9C28FDBEF6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PK"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er.ceng.metu.edu.tr/~akifakkus/courses/ceng574/k-mean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3e1824fcf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1e3e1824fc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3e1824fcf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1e3e1824fcf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3e1824fcf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rPr lang="en-PK" sz="1100">
                <a:solidFill>
                  <a:srgbClr val="2D2D2D"/>
                </a:solidFill>
                <a:latin typeface="Arial"/>
                <a:ea typeface="Arial"/>
                <a:cs typeface="Arial"/>
                <a:sym typeface="Arial"/>
              </a:rPr>
              <a:t>Medical Imaging: Unsupervised ML can serve as a great tool for improving medical imaging devices. It helps radiologists and physicians interpret images faster and helps them make more accurate medical diagnoses. Using it can be especially beneficial in situations when a medical facility has no human supervision available.</a:t>
            </a:r>
            <a:endParaRPr/>
          </a:p>
        </p:txBody>
      </p:sp>
      <p:sp>
        <p:nvSpPr>
          <p:cNvPr id="200" name="Google Shape;200;g1e3e1824fcf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3e1824fcf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5000"/>
              </a:lnSpc>
              <a:spcBef>
                <a:spcPts val="1400"/>
              </a:spcBef>
              <a:spcAft>
                <a:spcPts val="0"/>
              </a:spcAft>
              <a:buClr>
                <a:schemeClr val="dk1"/>
              </a:buClr>
              <a:buSzPts val="1100"/>
              <a:buFont typeface="Arial"/>
              <a:buNone/>
            </a:pPr>
            <a:r>
              <a:rPr b="1" lang="en-PK" sz="1300">
                <a:solidFill>
                  <a:srgbClr val="2D2D2D"/>
                </a:solidFill>
                <a:latin typeface="Arial"/>
                <a:ea typeface="Arial"/>
                <a:cs typeface="Arial"/>
                <a:sym typeface="Arial"/>
              </a:rPr>
              <a:t>Customer segmentation</a:t>
            </a:r>
            <a:endParaRPr b="1" sz="1300">
              <a:solidFill>
                <a:srgbClr val="2D2D2D"/>
              </a:solidFill>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PK" sz="1100">
                <a:solidFill>
                  <a:srgbClr val="2D2D2D"/>
                </a:solidFill>
                <a:latin typeface="Arial"/>
                <a:ea typeface="Arial"/>
                <a:cs typeface="Arial"/>
                <a:sym typeface="Arial"/>
              </a:rPr>
              <a:t>Customer segmentation is the process of determining common characteristics between customers and dividing these customers into groups. Segmenting customers based on their behaviour, purchasing habits or demographics helps companies market to each group more effectively. Although many marketers and analysts do this manually thanks to analytics tools, unsupervised machine learning automates this process. In some instances, it can even make the results more accurate.</a:t>
            </a:r>
            <a:endParaRPr sz="1100">
              <a:solidFill>
                <a:srgbClr val="2D2D2D"/>
              </a:solidFill>
              <a:latin typeface="Arial"/>
              <a:ea typeface="Arial"/>
              <a:cs typeface="Arial"/>
              <a:sym typeface="Arial"/>
            </a:endParaRPr>
          </a:p>
        </p:txBody>
      </p:sp>
      <p:sp>
        <p:nvSpPr>
          <p:cNvPr id="208" name="Google Shape;208;g1e3e1824fcf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3e1824fcf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5000"/>
              </a:lnSpc>
              <a:spcBef>
                <a:spcPts val="1400"/>
              </a:spcBef>
              <a:spcAft>
                <a:spcPts val="0"/>
              </a:spcAft>
              <a:buClr>
                <a:schemeClr val="dk1"/>
              </a:buClr>
              <a:buSzPts val="1100"/>
              <a:buFont typeface="Arial"/>
              <a:buNone/>
            </a:pPr>
            <a:r>
              <a:rPr b="1" lang="en-PK" sz="1300">
                <a:solidFill>
                  <a:srgbClr val="2D2D2D"/>
                </a:solidFill>
                <a:latin typeface="Arial"/>
                <a:ea typeface="Arial"/>
                <a:cs typeface="Arial"/>
                <a:sym typeface="Arial"/>
              </a:rPr>
              <a:t>Recommendation systems</a:t>
            </a:r>
            <a:endParaRPr b="1" sz="1300">
              <a:solidFill>
                <a:srgbClr val="2D2D2D"/>
              </a:solidFill>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PK" sz="1100">
                <a:solidFill>
                  <a:srgbClr val="2D2D2D"/>
                </a:solidFill>
                <a:latin typeface="Arial"/>
                <a:ea typeface="Arial"/>
                <a:cs typeface="Arial"/>
                <a:sym typeface="Arial"/>
              </a:rPr>
              <a:t>Recommendation systems are algorithms that analyse your online activity and select information, products or websites that you might like based on the websites you visited or phrases for which you searched online. When companies use unsupervised ML, they can automatically analyse your data to predict your interests and recommend more similar content to you. A good example of this process is news sites that often recommend news to you based on the articles you viewed in the past.</a:t>
            </a:r>
            <a:endParaRPr sz="1100">
              <a:solidFill>
                <a:srgbClr val="2D2D2D"/>
              </a:solidFill>
              <a:latin typeface="Arial"/>
              <a:ea typeface="Arial"/>
              <a:cs typeface="Arial"/>
              <a:sym typeface="Arial"/>
            </a:endParaRPr>
          </a:p>
          <a:p>
            <a:pPr indent="0" lvl="0" marL="0" rtl="0" algn="l">
              <a:spcBef>
                <a:spcPts val="0"/>
              </a:spcBef>
              <a:spcAft>
                <a:spcPts val="0"/>
              </a:spcAft>
              <a:buNone/>
            </a:pPr>
            <a:r>
              <a:t/>
            </a:r>
            <a:endParaRPr sz="1100">
              <a:solidFill>
                <a:srgbClr val="2D2D2D"/>
              </a:solidFill>
              <a:latin typeface="Arial"/>
              <a:ea typeface="Arial"/>
              <a:cs typeface="Arial"/>
              <a:sym typeface="Arial"/>
            </a:endParaRPr>
          </a:p>
        </p:txBody>
      </p:sp>
      <p:sp>
        <p:nvSpPr>
          <p:cNvPr id="216" name="Google Shape;216;g1e3e1824fcf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3e1824fcf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PK" sz="1100">
                <a:solidFill>
                  <a:srgbClr val="2D2D2D"/>
                </a:solidFill>
                <a:latin typeface="Arial"/>
                <a:ea typeface="Arial"/>
                <a:cs typeface="Arial"/>
                <a:sym typeface="Arial"/>
              </a:rPr>
              <a:t>Anomaly Detection</a:t>
            </a:r>
            <a:endParaRPr/>
          </a:p>
        </p:txBody>
      </p:sp>
      <p:sp>
        <p:nvSpPr>
          <p:cNvPr id="224" name="Google Shape;224;g1e3e1824fcf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3e1824fcf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5000"/>
              </a:lnSpc>
              <a:spcBef>
                <a:spcPts val="1400"/>
              </a:spcBef>
              <a:spcAft>
                <a:spcPts val="0"/>
              </a:spcAft>
              <a:buClr>
                <a:schemeClr val="dk1"/>
              </a:buClr>
              <a:buSzPts val="1100"/>
              <a:buFont typeface="Arial"/>
              <a:buNone/>
            </a:pPr>
            <a:r>
              <a:rPr b="1" lang="en-PK" sz="1300">
                <a:solidFill>
                  <a:srgbClr val="2D2D2D"/>
                </a:solidFill>
                <a:latin typeface="Arial"/>
                <a:ea typeface="Arial"/>
                <a:cs typeface="Arial"/>
                <a:sym typeface="Arial"/>
              </a:rPr>
              <a:t>Cyber security</a:t>
            </a:r>
            <a:endParaRPr b="1" sz="1300">
              <a:solidFill>
                <a:srgbClr val="2D2D2D"/>
              </a:solidFill>
              <a:latin typeface="Arial"/>
              <a:ea typeface="Arial"/>
              <a:cs typeface="Arial"/>
              <a:sym typeface="Arial"/>
            </a:endParaRPr>
          </a:p>
          <a:p>
            <a:pPr indent="0" lvl="0" marL="0" rtl="0" algn="l">
              <a:lnSpc>
                <a:spcPct val="150000"/>
              </a:lnSpc>
              <a:spcBef>
                <a:spcPts val="1200"/>
              </a:spcBef>
              <a:spcAft>
                <a:spcPts val="0"/>
              </a:spcAft>
              <a:buClr>
                <a:schemeClr val="dk1"/>
              </a:buClr>
              <a:buSzPts val="1100"/>
              <a:buFont typeface="Arial"/>
              <a:buNone/>
            </a:pPr>
            <a:r>
              <a:rPr lang="en-PK" sz="1100">
                <a:solidFill>
                  <a:srgbClr val="2D2D2D"/>
                </a:solidFill>
                <a:latin typeface="Arial"/>
                <a:ea typeface="Arial"/>
                <a:cs typeface="Arial"/>
                <a:sym typeface="Arial"/>
              </a:rPr>
              <a:t>Unsupervised models help cyber security professionals identify, group and label their programmes' vulnerabilities. As a result, they can react to security breaches more quickly. Typically, the cyber security industry uses anomaly detection techniques to identify potential threats and attacks. By using unsupervised ML, they can also make sure their algorithms constantly work to discover new potential ways to store data securely.</a:t>
            </a:r>
            <a:endParaRPr sz="1100">
              <a:solidFill>
                <a:srgbClr val="2D2D2D"/>
              </a:solidFill>
              <a:latin typeface="Arial"/>
              <a:ea typeface="Arial"/>
              <a:cs typeface="Arial"/>
              <a:sym typeface="Arial"/>
            </a:endParaRPr>
          </a:p>
        </p:txBody>
      </p:sp>
      <p:sp>
        <p:nvSpPr>
          <p:cNvPr id="233" name="Google Shape;233;g1e3e1824fcf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3e1824fcf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PK" sz="1100">
                <a:solidFill>
                  <a:srgbClr val="2D2D2D"/>
                </a:solidFill>
                <a:latin typeface="Arial"/>
                <a:ea typeface="Arial"/>
                <a:cs typeface="Arial"/>
                <a:sym typeface="Arial"/>
              </a:rPr>
              <a:t>Data Prepration</a:t>
            </a:r>
            <a:endParaRPr sz="1100">
              <a:solidFill>
                <a:srgbClr val="2D2D2D"/>
              </a:solidFill>
              <a:latin typeface="Arial"/>
              <a:ea typeface="Arial"/>
              <a:cs typeface="Arial"/>
              <a:sym typeface="Arial"/>
            </a:endParaRPr>
          </a:p>
        </p:txBody>
      </p:sp>
      <p:sp>
        <p:nvSpPr>
          <p:cNvPr id="241" name="Google Shape;241;g1e3e1824fcf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3e1824fcf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e3e1824fcf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0f57a8307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250f57a830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0ff943d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250ff943d6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e3e1824fcf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e3e1824fcf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3e1824fcf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1e3e1824fcf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50ff943d65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50ff943d65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0ff943d65_0_7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250ff943d65_0_7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0ef269d9e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50ef269d9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0ef269d9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250ef269d9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0ff943d65_0_9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250ff943d65_0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0ff943d65_0_7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250ff943d65_0_7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50ff943d65_0_8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50ff943d65_0_8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0ff943d65_0_8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250ff943d65_0_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50ff943d6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50ff943d65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50ff943d65_0_8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250ff943d65_0_8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0ff943d65_0_8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250ff943d65_0_8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0ff943d65_0_8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250ff943d65_0_8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0ff943d65_0_8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250ff943d65_0_8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50ff943d65_0_8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250ff943d65_0_8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0ff943d65_0_9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PK" u="sng">
                <a:solidFill>
                  <a:schemeClr val="hlink"/>
                </a:solidFill>
                <a:hlinkClick r:id="rId2"/>
              </a:rPr>
              <a:t>https://user.ceng.metu.edu.tr/~akifakkus/courses/ceng574/k-means/</a:t>
            </a:r>
            <a:endParaRPr/>
          </a:p>
          <a:p>
            <a:pPr indent="0" lvl="0" marL="0" rtl="0" algn="l">
              <a:spcBef>
                <a:spcPts val="0"/>
              </a:spcBef>
              <a:spcAft>
                <a:spcPts val="0"/>
              </a:spcAft>
              <a:buNone/>
            </a:pPr>
            <a:r>
              <a:rPr lang="en-PK"/>
              <a:t>https://www.naftaliharris.com/blog/visualizing-k-means-clustering/</a:t>
            </a:r>
            <a:endParaRPr/>
          </a:p>
          <a:p>
            <a:pPr indent="0" lvl="0" marL="0" rtl="0" algn="l">
              <a:spcBef>
                <a:spcPts val="0"/>
              </a:spcBef>
              <a:spcAft>
                <a:spcPts val="0"/>
              </a:spcAft>
              <a:buNone/>
            </a:pPr>
            <a:r>
              <a:t/>
            </a:r>
            <a:endParaRPr/>
          </a:p>
        </p:txBody>
      </p:sp>
      <p:sp>
        <p:nvSpPr>
          <p:cNvPr id="384" name="Google Shape;384;g250ff943d65_0_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50ff943d65_0_9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250ff943d65_0_9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0ff943d65_0_10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250ff943d65_0_10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50ff943d65_0_10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250ff943d65_0_10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0ff943d65_0_10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250ff943d65_0_10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0ff943d6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250ff943d65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50f1848f8e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250f1848f8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0ff943d65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250ff943d65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0ff943d6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250ff943d65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0ff943d65_0_4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250ff943d65_0_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0ff943d65_0_4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50ff943d65_0_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0f57a8307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250f57a830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Twentieth Century"/>
              <a:buNone/>
              <a:defRPr sz="6000">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atin typeface="Twentieth Century"/>
                <a:ea typeface="Twentieth Century"/>
                <a:cs typeface="Twentieth Century"/>
                <a:sym typeface="Twentieth Century"/>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K"/>
              <a:t>‹#›</a:t>
            </a:fld>
            <a:endParaRPr/>
          </a:p>
        </p:txBody>
      </p:sp>
      <p:pic>
        <p:nvPicPr>
          <p:cNvPr id="21" name="Google Shape;21;p5"/>
          <p:cNvPicPr preferRelativeResize="0"/>
          <p:nvPr/>
        </p:nvPicPr>
        <p:blipFill rotWithShape="1">
          <a:blip r:embed="rId2">
            <a:alphaModFix/>
          </a:blip>
          <a:srcRect b="0" l="0" r="0" t="0"/>
          <a:stretch/>
        </p:blipFill>
        <p:spPr>
          <a:xfrm>
            <a:off x="188068" y="94658"/>
            <a:ext cx="1183531" cy="1322596"/>
          </a:xfrm>
          <a:prstGeom prst="rect">
            <a:avLst/>
          </a:prstGeom>
          <a:noFill/>
          <a:ln>
            <a:noFill/>
          </a:ln>
        </p:spPr>
      </p:pic>
      <p:pic>
        <p:nvPicPr>
          <p:cNvPr id="22" name="Google Shape;22;p5"/>
          <p:cNvPicPr preferRelativeResize="0"/>
          <p:nvPr/>
        </p:nvPicPr>
        <p:blipFill rotWithShape="1">
          <a:blip r:embed="rId3">
            <a:alphaModFix/>
          </a:blip>
          <a:srcRect b="0" l="0" r="0" t="0"/>
          <a:stretch/>
        </p:blipFill>
        <p:spPr>
          <a:xfrm>
            <a:off x="10681476" y="90376"/>
            <a:ext cx="1322456" cy="1326878"/>
          </a:xfrm>
          <a:prstGeom prst="rect">
            <a:avLst/>
          </a:prstGeom>
          <a:noFill/>
          <a:ln>
            <a:noFill/>
          </a:ln>
        </p:spPr>
      </p:pic>
    </p:spTree>
  </p:cSld>
  <p:clrMapOvr>
    <a:masterClrMapping/>
  </p:clrMapOvr>
  <mc:AlternateContent>
    <mc:Choice Requires="p14">
      <p:transition>
        <p14:reveal dir="l"/>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6"/>
          <p:cNvSpPr txBox="1"/>
          <p:nvPr>
            <p:ph type="title"/>
          </p:nvPr>
        </p:nvSpPr>
        <p:spPr>
          <a:xfrm>
            <a:off x="1385454" y="60616"/>
            <a:ext cx="9301019"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F3864"/>
              </a:buClr>
              <a:buSzPts val="4800"/>
              <a:buFont typeface="Twentieth Century"/>
              <a:buNone/>
              <a:defRPr sz="4800">
                <a:solidFill>
                  <a:srgbClr val="1F3864"/>
                </a:solidFill>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6"/>
          <p:cNvSpPr txBox="1"/>
          <p:nvPr>
            <p:ph idx="1" type="body"/>
          </p:nvPr>
        </p:nvSpPr>
        <p:spPr>
          <a:xfrm>
            <a:off x="1385454" y="1496291"/>
            <a:ext cx="9301019" cy="4680672"/>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Twentieth Century"/>
                <a:ea typeface="Twentieth Century"/>
                <a:cs typeface="Twentieth Century"/>
                <a:sym typeface="Twentieth Century"/>
              </a:defRPr>
            </a:lvl1pPr>
            <a:lvl2pPr indent="-381000" lvl="1" marL="914400" algn="l">
              <a:lnSpc>
                <a:spcPct val="90000"/>
              </a:lnSpc>
              <a:spcBef>
                <a:spcPts val="500"/>
              </a:spcBef>
              <a:spcAft>
                <a:spcPts val="0"/>
              </a:spcAft>
              <a:buClr>
                <a:schemeClr val="dk1"/>
              </a:buClr>
              <a:buSzPts val="2400"/>
              <a:buChar char="•"/>
              <a:defRPr>
                <a:latin typeface="Twentieth Century"/>
                <a:ea typeface="Twentieth Century"/>
                <a:cs typeface="Twentieth Century"/>
                <a:sym typeface="Twentieth Century"/>
              </a:defRPr>
            </a:lvl2pPr>
            <a:lvl3pPr indent="-355600" lvl="2" marL="1371600" algn="l">
              <a:lnSpc>
                <a:spcPct val="90000"/>
              </a:lnSpc>
              <a:spcBef>
                <a:spcPts val="500"/>
              </a:spcBef>
              <a:spcAft>
                <a:spcPts val="0"/>
              </a:spcAft>
              <a:buClr>
                <a:schemeClr val="dk1"/>
              </a:buClr>
              <a:buSzPts val="2000"/>
              <a:buChar char="•"/>
              <a:defRPr>
                <a:latin typeface="Twentieth Century"/>
                <a:ea typeface="Twentieth Century"/>
                <a:cs typeface="Twentieth Century"/>
                <a:sym typeface="Twentieth Century"/>
              </a:defRPr>
            </a:lvl3pPr>
            <a:lvl4pPr indent="-342900" lvl="3" marL="1828800" algn="l">
              <a:lnSpc>
                <a:spcPct val="90000"/>
              </a:lnSpc>
              <a:spcBef>
                <a:spcPts val="500"/>
              </a:spcBef>
              <a:spcAft>
                <a:spcPts val="0"/>
              </a:spcAft>
              <a:buClr>
                <a:schemeClr val="dk1"/>
              </a:buClr>
              <a:buSzPts val="1800"/>
              <a:buChar char="•"/>
              <a:defRPr>
                <a:latin typeface="Twentieth Century"/>
                <a:ea typeface="Twentieth Century"/>
                <a:cs typeface="Twentieth Century"/>
                <a:sym typeface="Twentieth Century"/>
              </a:defRPr>
            </a:lvl4pPr>
            <a:lvl5pPr indent="-342900" lvl="4" marL="2286000" algn="l">
              <a:lnSpc>
                <a:spcPct val="90000"/>
              </a:lnSpc>
              <a:spcBef>
                <a:spcPts val="500"/>
              </a:spcBef>
              <a:spcAft>
                <a:spcPts val="0"/>
              </a:spcAft>
              <a:buClr>
                <a:schemeClr val="dk1"/>
              </a:buClr>
              <a:buSzPts val="1800"/>
              <a:buChar char="•"/>
              <a:defRPr>
                <a:latin typeface="Twentieth Century"/>
                <a:ea typeface="Twentieth Century"/>
                <a:cs typeface="Twentieth Century"/>
                <a:sym typeface="Twentieth Century"/>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K"/>
              <a:t>‹#›</a:t>
            </a:fld>
            <a:endParaRPr/>
          </a:p>
        </p:txBody>
      </p:sp>
      <p:pic>
        <p:nvPicPr>
          <p:cNvPr id="29" name="Google Shape;29;p6"/>
          <p:cNvPicPr preferRelativeResize="0"/>
          <p:nvPr/>
        </p:nvPicPr>
        <p:blipFill rotWithShape="1">
          <a:blip r:embed="rId2">
            <a:alphaModFix/>
          </a:blip>
          <a:srcRect b="0" l="0" r="0" t="0"/>
          <a:stretch/>
        </p:blipFill>
        <p:spPr>
          <a:xfrm>
            <a:off x="340467" y="232405"/>
            <a:ext cx="878734" cy="981984"/>
          </a:xfrm>
          <a:prstGeom prst="rect">
            <a:avLst/>
          </a:prstGeom>
          <a:noFill/>
          <a:ln>
            <a:noFill/>
          </a:ln>
        </p:spPr>
      </p:pic>
      <p:pic>
        <p:nvPicPr>
          <p:cNvPr id="30" name="Google Shape;30;p6"/>
          <p:cNvPicPr preferRelativeResize="0"/>
          <p:nvPr/>
        </p:nvPicPr>
        <p:blipFill rotWithShape="1">
          <a:blip r:embed="rId3">
            <a:alphaModFix/>
          </a:blip>
          <a:srcRect b="0" l="0" r="0" t="0"/>
          <a:stretch/>
        </p:blipFill>
        <p:spPr>
          <a:xfrm>
            <a:off x="10851764" y="230815"/>
            <a:ext cx="981880" cy="985164"/>
          </a:xfrm>
          <a:prstGeom prst="rect">
            <a:avLst/>
          </a:prstGeom>
          <a:noFill/>
          <a:ln>
            <a:noFill/>
          </a:ln>
        </p:spPr>
      </p:pic>
    </p:spTree>
  </p:cSld>
  <p:clrMapOvr>
    <a:masterClrMapping/>
  </p:clrMapOvr>
  <mc:AlternateContent>
    <mc:Choice Requires="p14">
      <p:transition>
        <p14:reveal dir="l"/>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K"/>
              <a:t>‹#›</a:t>
            </a:fld>
            <a:endParaRPr/>
          </a:p>
        </p:txBody>
      </p:sp>
    </p:spTree>
  </p:cSld>
  <p:clrMapOvr>
    <a:masterClrMapping/>
  </p:clrMapOvr>
  <mc:AlternateContent>
    <mc:Choice Requires="p14">
      <p:transition>
        <p14:reveal dir="l"/>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g250ff943d65_0_17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39" name="Google Shape;39;g250ff943d65_0_17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40" name="Google Shape;40;g250ff943d65_0_173"/>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P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50" name="Google Shape;5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K"/>
              <a:t>‹#›</a:t>
            </a:fld>
            <a:endParaRPr/>
          </a:p>
        </p:txBody>
      </p:sp>
    </p:spTree>
  </p:cSld>
  <p:clrMapOvr>
    <a:masterClrMapping/>
  </p:clrMapOvr>
  <mc:AlternateContent>
    <mc:Choice Requires="p14">
      <p:transition>
        <p14:reveal dir="l"/>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K"/>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mc:AlternateContent>
    <mc:Choice Requires="p14">
      <p:transition>
        <p14:reveal dir="l"/>
      </p:transition>
    </mc:Choice>
    <mc:Fallback>
      <p:transition spd="med">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 name="Shape 41"/>
        <p:cNvGrpSpPr/>
        <p:nvPr/>
      </p:nvGrpSpPr>
      <p:grpSpPr>
        <a:xfrm>
          <a:off x="0" y="0"/>
          <a:ext cx="0" cy="0"/>
          <a:chOff x="0" y="0"/>
          <a:chExt cx="0" cy="0"/>
        </a:xfrm>
      </p:grpSpPr>
      <p:sp>
        <p:nvSpPr>
          <p:cNvPr id="42" name="Google Shape;4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44" name="Google Shape;4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45" name="Google Shape;4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46" name="Google Shape;4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K"/>
              <a:t>‹#›</a:t>
            </a:fld>
            <a:endParaRPr/>
          </a:p>
        </p:txBody>
      </p:sp>
    </p:spTree>
  </p:cSld>
  <p:clrMap accent1="accent1" accent2="accent2" accent3="accent3" accent4="accent4" accent5="accent5" accent6="accent6" bg1="lt1" bg2="dk2" tx1="dk1" tx2="lt2" folHlink="folHlink" hlink="hlink"/>
  <p:sldLayoutIdLst>
    <p:sldLayoutId id="2147483654" r:id="rId1"/>
  </p:sldLayoutIdLst>
  <mc:AlternateContent>
    <mc:Choice Requires="p14">
      <p:transition>
        <p14:reveal dir="l"/>
      </p:transition>
    </mc:Choice>
    <mc:Fallback>
      <p:transition spd="med">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4000"/>
          </a:blip>
          <a:stretch>
            <a:fillRect/>
          </a:stretch>
        </a:blipFill>
      </p:bgPr>
    </p:bg>
    <p:spTree>
      <p:nvGrpSpPr>
        <p:cNvPr id="56" name="Shape 56"/>
        <p:cNvGrpSpPr/>
        <p:nvPr/>
      </p:nvGrpSpPr>
      <p:grpSpPr>
        <a:xfrm>
          <a:off x="0" y="0"/>
          <a:ext cx="0" cy="0"/>
          <a:chOff x="0" y="0"/>
          <a:chExt cx="0" cy="0"/>
        </a:xfrm>
      </p:grpSpPr>
      <p:sp>
        <p:nvSpPr>
          <p:cNvPr id="57" name="Google Shape;57;p1"/>
          <p:cNvSpPr txBox="1"/>
          <p:nvPr/>
        </p:nvSpPr>
        <p:spPr>
          <a:xfrm>
            <a:off x="1612612" y="1800950"/>
            <a:ext cx="8966814"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PK" sz="4000" u="none" cap="none" strike="noStrike">
                <a:solidFill>
                  <a:schemeClr val="dk1"/>
                </a:solidFill>
                <a:latin typeface="Calibri"/>
                <a:ea typeface="Calibri"/>
                <a:cs typeface="Calibri"/>
                <a:sym typeface="Calibri"/>
              </a:rPr>
              <a:t>High Impact Skills Development Program </a:t>
            </a:r>
            <a:endParaRPr/>
          </a:p>
          <a:p>
            <a:pPr indent="0" lvl="0" marL="0" marR="0" rtl="0" algn="ctr">
              <a:spcBef>
                <a:spcPts val="0"/>
              </a:spcBef>
              <a:spcAft>
                <a:spcPts val="0"/>
              </a:spcAft>
              <a:buNone/>
            </a:pPr>
            <a:r>
              <a:rPr b="1" i="0" lang="en-PK" sz="2400" u="none" cap="none" strike="noStrike">
                <a:solidFill>
                  <a:schemeClr val="dk1"/>
                </a:solidFill>
                <a:latin typeface="Calibri"/>
                <a:ea typeface="Calibri"/>
                <a:cs typeface="Calibri"/>
                <a:sym typeface="Calibri"/>
              </a:rPr>
              <a:t>in Artificial Intelligence, Data Science, and Blockchain</a:t>
            </a:r>
            <a:endParaRPr b="1" i="0" sz="2000" u="none" cap="none" strike="noStrike">
              <a:solidFill>
                <a:schemeClr val="dk1"/>
              </a:solidFill>
              <a:latin typeface="Calibri"/>
              <a:ea typeface="Calibri"/>
              <a:cs typeface="Calibri"/>
              <a:sym typeface="Calibri"/>
            </a:endParaRPr>
          </a:p>
        </p:txBody>
      </p:sp>
      <p:sp>
        <p:nvSpPr>
          <p:cNvPr id="58" name="Google Shape;58;p1"/>
          <p:cNvSpPr txBox="1"/>
          <p:nvPr/>
        </p:nvSpPr>
        <p:spPr>
          <a:xfrm>
            <a:off x="3583350" y="3554700"/>
            <a:ext cx="5457600" cy="892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PK" sz="2800" u="none" cap="none" strike="noStrike">
                <a:solidFill>
                  <a:schemeClr val="dk1"/>
                </a:solidFill>
                <a:latin typeface="Calibri"/>
                <a:ea typeface="Calibri"/>
                <a:cs typeface="Calibri"/>
                <a:sym typeface="Calibri"/>
              </a:rPr>
              <a:t>Module </a:t>
            </a:r>
            <a:r>
              <a:rPr b="1" lang="en-PK" sz="2800">
                <a:solidFill>
                  <a:schemeClr val="dk1"/>
                </a:solidFill>
                <a:latin typeface="Calibri"/>
                <a:ea typeface="Calibri"/>
                <a:cs typeface="Calibri"/>
                <a:sym typeface="Calibri"/>
              </a:rPr>
              <a:t>2</a:t>
            </a:r>
            <a:r>
              <a:rPr b="1" i="0" lang="en-PK" sz="2800" u="none" cap="none" strike="noStrike">
                <a:solidFill>
                  <a:schemeClr val="dk1"/>
                </a:solidFill>
                <a:latin typeface="Calibri"/>
                <a:ea typeface="Calibri"/>
                <a:cs typeface="Calibri"/>
                <a:sym typeface="Calibri"/>
              </a:rPr>
              <a:t>: </a:t>
            </a:r>
            <a:r>
              <a:rPr b="1" lang="en-PK" sz="2800">
                <a:solidFill>
                  <a:schemeClr val="dk1"/>
                </a:solidFill>
                <a:latin typeface="Calibri"/>
                <a:ea typeface="Calibri"/>
                <a:cs typeface="Calibri"/>
                <a:sym typeface="Calibri"/>
              </a:rPr>
              <a:t>Unsupervised Learning</a:t>
            </a:r>
            <a:endParaRPr/>
          </a:p>
          <a:p>
            <a:pPr indent="0" lvl="0" marL="0" marR="0" rtl="0" algn="ctr">
              <a:spcBef>
                <a:spcPts val="0"/>
              </a:spcBef>
              <a:spcAft>
                <a:spcPts val="0"/>
              </a:spcAft>
              <a:buNone/>
            </a:pPr>
            <a:r>
              <a:rPr b="0" i="0" lang="en-PK" sz="2400" u="none" cap="none" strike="noStrike">
                <a:solidFill>
                  <a:schemeClr val="dk1"/>
                </a:solidFill>
                <a:latin typeface="Calibri"/>
                <a:ea typeface="Calibri"/>
                <a:cs typeface="Calibri"/>
                <a:sym typeface="Calibri"/>
              </a:rPr>
              <a:t>Lecture 1: Clustering</a:t>
            </a:r>
            <a:endParaRPr b="0" i="0" sz="2000" u="none" cap="none" strike="noStrike">
              <a:solidFill>
                <a:schemeClr val="dk1"/>
              </a:solidFill>
              <a:latin typeface="Calibri"/>
              <a:ea typeface="Calibri"/>
              <a:cs typeface="Calibri"/>
              <a:sym typeface="Calibri"/>
            </a:endParaRPr>
          </a:p>
        </p:txBody>
      </p:sp>
      <p:sp>
        <p:nvSpPr>
          <p:cNvPr id="59" name="Google Shape;59;p1"/>
          <p:cNvSpPr/>
          <p:nvPr/>
        </p:nvSpPr>
        <p:spPr>
          <a:xfrm flipH="1" rot="10800000">
            <a:off x="2977204" y="2995979"/>
            <a:ext cx="6237605" cy="45719"/>
          </a:xfrm>
          <a:prstGeom prst="rect">
            <a:avLst/>
          </a:prstGeom>
          <a:solidFill>
            <a:srgbClr val="7F6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 name="Google Shape;60;p1"/>
          <p:cNvSpPr txBox="1"/>
          <p:nvPr/>
        </p:nvSpPr>
        <p:spPr>
          <a:xfrm>
            <a:off x="3742475" y="5263550"/>
            <a:ext cx="51552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PK" sz="2400" u="none" cap="none" strike="noStrike">
                <a:solidFill>
                  <a:schemeClr val="dk1"/>
                </a:solidFill>
                <a:latin typeface="Calibri"/>
                <a:ea typeface="Calibri"/>
                <a:cs typeface="Calibri"/>
                <a:sym typeface="Calibri"/>
              </a:rPr>
              <a:t>Instructor: </a:t>
            </a:r>
            <a:r>
              <a:rPr lang="en-PK" sz="2400">
                <a:solidFill>
                  <a:schemeClr val="dk1"/>
                </a:solidFill>
                <a:latin typeface="Calibri"/>
                <a:ea typeface="Calibri"/>
                <a:cs typeface="Calibri"/>
                <a:sym typeface="Calibri"/>
              </a:rPr>
              <a:t>Dr. Nazia Perwaiz</a:t>
            </a:r>
            <a:endParaRPr/>
          </a:p>
          <a:p>
            <a:pPr indent="0" lvl="0" marL="0" marR="0" rtl="0" algn="ctr">
              <a:spcBef>
                <a:spcPts val="0"/>
              </a:spcBef>
              <a:spcAft>
                <a:spcPts val="0"/>
              </a:spcAft>
              <a:buNone/>
            </a:pPr>
            <a:r>
              <a:rPr lang="en-PK" sz="2000">
                <a:solidFill>
                  <a:schemeClr val="dk1"/>
                </a:solidFill>
                <a:latin typeface="Calibri"/>
                <a:ea typeface="Calibri"/>
                <a:cs typeface="Calibri"/>
                <a:sym typeface="Calibri"/>
              </a:rPr>
              <a:t>Assistant Professor</a:t>
            </a:r>
            <a:r>
              <a:rPr b="0" i="0" lang="en-PK" sz="2000" u="none" cap="none" strike="noStrike">
                <a:solidFill>
                  <a:schemeClr val="dk1"/>
                </a:solidFill>
                <a:latin typeface="Calibri"/>
                <a:ea typeface="Calibri"/>
                <a:cs typeface="Calibri"/>
                <a:sym typeface="Calibri"/>
              </a:rPr>
              <a:t>, SEECS, NUST</a:t>
            </a:r>
            <a:endParaRPr/>
          </a:p>
        </p:txBody>
      </p:sp>
      <p:sp>
        <p:nvSpPr>
          <p:cNvPr id="61" name="Google Shape;61;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e3e1824fcf_0_2"/>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a:t>When Unsupervised Learning?</a:t>
            </a:r>
            <a:endParaRPr/>
          </a:p>
        </p:txBody>
      </p:sp>
      <p:sp>
        <p:nvSpPr>
          <p:cNvPr id="189" name="Google Shape;189;g1e3e1824fcf_0_2"/>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PK"/>
              <a:t>If you need t</a:t>
            </a:r>
            <a:r>
              <a:rPr lang="en-PK"/>
              <a:t>o </a:t>
            </a:r>
            <a:r>
              <a:rPr lang="en-PK">
                <a:solidFill>
                  <a:srgbClr val="0000FF"/>
                </a:solidFill>
              </a:rPr>
              <a:t>identify patterns and relationships</a:t>
            </a:r>
            <a:r>
              <a:rPr lang="en-PK"/>
              <a:t> in data</a:t>
            </a:r>
            <a:endParaRPr/>
          </a:p>
          <a:p>
            <a:pPr indent="0" lvl="0" marL="228600" rtl="0" algn="l">
              <a:lnSpc>
                <a:spcPct val="90000"/>
              </a:lnSpc>
              <a:spcBef>
                <a:spcPts val="0"/>
              </a:spcBef>
              <a:spcAft>
                <a:spcPts val="0"/>
              </a:spcAft>
              <a:buNone/>
            </a:pPr>
            <a:r>
              <a:t/>
            </a:r>
            <a:endParaRPr/>
          </a:p>
          <a:p>
            <a:pPr indent="-228600" lvl="0" marL="228600" rtl="0" algn="l">
              <a:lnSpc>
                <a:spcPct val="90000"/>
              </a:lnSpc>
              <a:spcBef>
                <a:spcPts val="0"/>
              </a:spcBef>
              <a:spcAft>
                <a:spcPts val="0"/>
              </a:spcAft>
              <a:buSzPts val="2800"/>
              <a:buChar char="•"/>
            </a:pPr>
            <a:r>
              <a:rPr lang="en-PK"/>
              <a:t>The </a:t>
            </a:r>
            <a:r>
              <a:rPr lang="en-PK">
                <a:solidFill>
                  <a:srgbClr val="0000FF"/>
                </a:solidFill>
              </a:rPr>
              <a:t>data is pretty large </a:t>
            </a:r>
            <a:endParaRPr>
              <a:solidFill>
                <a:srgbClr val="0000FF"/>
              </a:solidFill>
            </a:endParaRPr>
          </a:p>
          <a:p>
            <a:pPr indent="-228600" lvl="1" marL="685800" rtl="0" algn="l">
              <a:lnSpc>
                <a:spcPct val="90000"/>
              </a:lnSpc>
              <a:spcBef>
                <a:spcPts val="0"/>
              </a:spcBef>
              <a:spcAft>
                <a:spcPts val="0"/>
              </a:spcAft>
              <a:buSzPts val="2400"/>
              <a:buChar char="•"/>
            </a:pPr>
            <a:r>
              <a:rPr lang="en-PK"/>
              <a:t>where labeling the data may be time-consuming or impractical</a:t>
            </a:r>
            <a:endParaRPr/>
          </a:p>
        </p:txBody>
      </p:sp>
      <p:sp>
        <p:nvSpPr>
          <p:cNvPr id="190" name="Google Shape;190;g1e3e1824fcf_0_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e3e1824fcf_0_69"/>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1F3864"/>
              </a:buClr>
              <a:buSzPct val="100000"/>
              <a:buFont typeface="Twentieth Century"/>
              <a:buNone/>
            </a:pPr>
            <a:r>
              <a:rPr lang="en-PK"/>
              <a:t>Applications of Unsupervised Learning</a:t>
            </a:r>
            <a:endParaRPr/>
          </a:p>
        </p:txBody>
      </p:sp>
      <p:sp>
        <p:nvSpPr>
          <p:cNvPr id="196" name="Google Shape;196;g1e3e1824fcf_0_69"/>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PK"/>
              <a:t>Medical diagnosis</a:t>
            </a:r>
            <a:endParaRPr/>
          </a:p>
          <a:p>
            <a:pPr indent="0" lvl="0" marL="228600" rtl="0" algn="l">
              <a:lnSpc>
                <a:spcPct val="90000"/>
              </a:lnSpc>
              <a:spcBef>
                <a:spcPts val="0"/>
              </a:spcBef>
              <a:spcAft>
                <a:spcPts val="0"/>
              </a:spcAft>
              <a:buNone/>
            </a:pPr>
            <a:r>
              <a:t/>
            </a:r>
            <a:endParaRPr/>
          </a:p>
          <a:p>
            <a:pPr indent="-228600" lvl="0" marL="228600" rtl="0" algn="l">
              <a:lnSpc>
                <a:spcPct val="90000"/>
              </a:lnSpc>
              <a:spcBef>
                <a:spcPts val="0"/>
              </a:spcBef>
              <a:spcAft>
                <a:spcPts val="0"/>
              </a:spcAft>
              <a:buSzPts val="2800"/>
              <a:buChar char="•"/>
            </a:pPr>
            <a:r>
              <a:rPr lang="en-PK"/>
              <a:t>Customer segmentation</a:t>
            </a:r>
            <a:endParaRPr/>
          </a:p>
          <a:p>
            <a:pPr indent="0" lvl="0" marL="228600" rtl="0" algn="l">
              <a:lnSpc>
                <a:spcPct val="90000"/>
              </a:lnSpc>
              <a:spcBef>
                <a:spcPts val="0"/>
              </a:spcBef>
              <a:spcAft>
                <a:spcPts val="0"/>
              </a:spcAft>
              <a:buNone/>
            </a:pPr>
            <a:r>
              <a:t/>
            </a:r>
            <a:endParaRPr/>
          </a:p>
          <a:p>
            <a:pPr indent="-228600" lvl="0" marL="228600" rtl="0" algn="l">
              <a:lnSpc>
                <a:spcPct val="90000"/>
              </a:lnSpc>
              <a:spcBef>
                <a:spcPts val="0"/>
              </a:spcBef>
              <a:spcAft>
                <a:spcPts val="0"/>
              </a:spcAft>
              <a:buSzPts val="2800"/>
              <a:buChar char="•"/>
            </a:pPr>
            <a:r>
              <a:rPr lang="en-PK"/>
              <a:t>Recommendation systems</a:t>
            </a:r>
            <a:endParaRPr/>
          </a:p>
          <a:p>
            <a:pPr indent="0" lvl="0" marL="228600" rtl="0" algn="l">
              <a:lnSpc>
                <a:spcPct val="90000"/>
              </a:lnSpc>
              <a:spcBef>
                <a:spcPts val="0"/>
              </a:spcBef>
              <a:spcAft>
                <a:spcPts val="0"/>
              </a:spcAft>
              <a:buNone/>
            </a:pPr>
            <a:r>
              <a:t/>
            </a:r>
            <a:endParaRPr/>
          </a:p>
          <a:p>
            <a:pPr indent="-228600" lvl="0" marL="228600" rtl="0" algn="l">
              <a:lnSpc>
                <a:spcPct val="90000"/>
              </a:lnSpc>
              <a:spcBef>
                <a:spcPts val="0"/>
              </a:spcBef>
              <a:spcAft>
                <a:spcPts val="0"/>
              </a:spcAft>
              <a:buSzPts val="2800"/>
              <a:buChar char="•"/>
            </a:pPr>
            <a:r>
              <a:rPr lang="en-PK"/>
              <a:t>Anomaly Detection </a:t>
            </a:r>
            <a:endParaRPr/>
          </a:p>
          <a:p>
            <a:pPr indent="0" lvl="0" marL="228600" rtl="0" algn="l">
              <a:lnSpc>
                <a:spcPct val="90000"/>
              </a:lnSpc>
              <a:spcBef>
                <a:spcPts val="0"/>
              </a:spcBef>
              <a:spcAft>
                <a:spcPts val="0"/>
              </a:spcAft>
              <a:buNone/>
            </a:pPr>
            <a:r>
              <a:t/>
            </a:r>
            <a:endParaRPr/>
          </a:p>
          <a:p>
            <a:pPr indent="-228600" lvl="0" marL="228600" rtl="0" algn="l">
              <a:lnSpc>
                <a:spcPct val="90000"/>
              </a:lnSpc>
              <a:spcBef>
                <a:spcPts val="0"/>
              </a:spcBef>
              <a:spcAft>
                <a:spcPts val="0"/>
              </a:spcAft>
              <a:buSzPts val="2800"/>
              <a:buChar char="•"/>
            </a:pPr>
            <a:r>
              <a:rPr lang="en-PK"/>
              <a:t>Cyber security</a:t>
            </a:r>
            <a:endParaRPr/>
          </a:p>
          <a:p>
            <a:pPr indent="0" lvl="0" marL="228600" rtl="0" algn="l">
              <a:lnSpc>
                <a:spcPct val="90000"/>
              </a:lnSpc>
              <a:spcBef>
                <a:spcPts val="0"/>
              </a:spcBef>
              <a:spcAft>
                <a:spcPts val="0"/>
              </a:spcAft>
              <a:buNone/>
            </a:pPr>
            <a:r>
              <a:t/>
            </a:r>
            <a:endParaRPr/>
          </a:p>
          <a:p>
            <a:pPr indent="-228600" lvl="0" marL="228600" rtl="0" algn="l">
              <a:lnSpc>
                <a:spcPct val="90000"/>
              </a:lnSpc>
              <a:spcBef>
                <a:spcPts val="0"/>
              </a:spcBef>
              <a:spcAft>
                <a:spcPts val="0"/>
              </a:spcAft>
              <a:buSzPts val="2800"/>
              <a:buChar char="•"/>
            </a:pPr>
            <a:r>
              <a:rPr lang="en-PK"/>
              <a:t>Preparing data for supervised learning</a:t>
            </a:r>
            <a:endParaRPr/>
          </a:p>
        </p:txBody>
      </p:sp>
      <p:sp>
        <p:nvSpPr>
          <p:cNvPr id="197" name="Google Shape;197;g1e3e1824fcf_0_6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e3e1824fcf_0_19"/>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1F3864"/>
              </a:buClr>
              <a:buSzPct val="100000"/>
              <a:buFont typeface="Twentieth Century"/>
              <a:buNone/>
            </a:pPr>
            <a:r>
              <a:rPr lang="en-PK"/>
              <a:t>Applications of Unsupervised Learning</a:t>
            </a:r>
            <a:endParaRPr/>
          </a:p>
        </p:txBody>
      </p:sp>
      <p:sp>
        <p:nvSpPr>
          <p:cNvPr id="203" name="Google Shape;203;g1e3e1824fcf_0_19"/>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PK"/>
              <a:t>Medical diagnosis</a:t>
            </a:r>
            <a:endParaRPr/>
          </a:p>
          <a:p>
            <a:pPr indent="0" lvl="0" marL="22860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p:txBody>
      </p:sp>
      <p:sp>
        <p:nvSpPr>
          <p:cNvPr id="204" name="Google Shape;204;g1e3e1824fcf_0_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pic>
        <p:nvPicPr>
          <p:cNvPr id="205" name="Google Shape;205;g1e3e1824fcf_0_19"/>
          <p:cNvPicPr preferRelativeResize="0"/>
          <p:nvPr/>
        </p:nvPicPr>
        <p:blipFill>
          <a:blip r:embed="rId3">
            <a:alphaModFix/>
          </a:blip>
          <a:stretch>
            <a:fillRect/>
          </a:stretch>
        </p:blipFill>
        <p:spPr>
          <a:xfrm>
            <a:off x="747600" y="2061775"/>
            <a:ext cx="10888850" cy="436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e3e1824fcf_0_13"/>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1F3864"/>
              </a:buClr>
              <a:buSzPct val="100000"/>
              <a:buFont typeface="Twentieth Century"/>
              <a:buNone/>
            </a:pPr>
            <a:r>
              <a:rPr lang="en-PK"/>
              <a:t>Applications of Unsupervised Learning</a:t>
            </a:r>
            <a:endParaRPr/>
          </a:p>
        </p:txBody>
      </p:sp>
      <p:sp>
        <p:nvSpPr>
          <p:cNvPr id="211" name="Google Shape;211;g1e3e1824fcf_0_13"/>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PK"/>
              <a:t>Customer segmentation</a:t>
            </a:r>
            <a:endParaRPr/>
          </a:p>
          <a:p>
            <a:pPr indent="0" lvl="0" marL="0" rtl="0" algn="l">
              <a:lnSpc>
                <a:spcPct val="90000"/>
              </a:lnSpc>
              <a:spcBef>
                <a:spcPts val="0"/>
              </a:spcBef>
              <a:spcAft>
                <a:spcPts val="0"/>
              </a:spcAft>
              <a:buNone/>
            </a:pPr>
            <a:r>
              <a:t/>
            </a:r>
            <a:endParaRPr/>
          </a:p>
        </p:txBody>
      </p:sp>
      <p:sp>
        <p:nvSpPr>
          <p:cNvPr id="212" name="Google Shape;212;g1e3e1824fcf_0_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pic>
        <p:nvPicPr>
          <p:cNvPr id="213" name="Google Shape;213;g1e3e1824fcf_0_13"/>
          <p:cNvPicPr preferRelativeResize="0"/>
          <p:nvPr/>
        </p:nvPicPr>
        <p:blipFill>
          <a:blip r:embed="rId3">
            <a:alphaModFix/>
          </a:blip>
          <a:stretch>
            <a:fillRect/>
          </a:stretch>
        </p:blipFill>
        <p:spPr>
          <a:xfrm>
            <a:off x="803262" y="2101675"/>
            <a:ext cx="10585476" cy="4447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e3e1824fcf_0_33"/>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1F3864"/>
              </a:buClr>
              <a:buSzPct val="100000"/>
              <a:buFont typeface="Twentieth Century"/>
              <a:buNone/>
            </a:pPr>
            <a:r>
              <a:rPr lang="en-PK"/>
              <a:t>Applications of Unsupervised Learning</a:t>
            </a:r>
            <a:endParaRPr/>
          </a:p>
        </p:txBody>
      </p:sp>
      <p:sp>
        <p:nvSpPr>
          <p:cNvPr id="219" name="Google Shape;219;g1e3e1824fcf_0_33"/>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PK"/>
              <a:t>Recommendation systems</a:t>
            </a:r>
            <a:endParaRPr/>
          </a:p>
        </p:txBody>
      </p:sp>
      <p:sp>
        <p:nvSpPr>
          <p:cNvPr id="220" name="Google Shape;220;g1e3e1824fcf_0_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pic>
        <p:nvPicPr>
          <p:cNvPr id="221" name="Google Shape;221;g1e3e1824fcf_0_33"/>
          <p:cNvPicPr preferRelativeResize="0"/>
          <p:nvPr/>
        </p:nvPicPr>
        <p:blipFill rotWithShape="1">
          <a:blip r:embed="rId3">
            <a:alphaModFix/>
          </a:blip>
          <a:srcRect b="0" l="3670" r="0" t="0"/>
          <a:stretch/>
        </p:blipFill>
        <p:spPr>
          <a:xfrm>
            <a:off x="1938850" y="2456600"/>
            <a:ext cx="8905050" cy="42249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e3e1824fcf_0_41"/>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1F3864"/>
              </a:buClr>
              <a:buSzPct val="100000"/>
              <a:buFont typeface="Twentieth Century"/>
              <a:buNone/>
            </a:pPr>
            <a:r>
              <a:rPr lang="en-PK"/>
              <a:t>Applications of Unsupervised Learning</a:t>
            </a:r>
            <a:endParaRPr/>
          </a:p>
        </p:txBody>
      </p:sp>
      <p:sp>
        <p:nvSpPr>
          <p:cNvPr id="227" name="Google Shape;227;g1e3e1824fcf_0_41"/>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PK"/>
              <a:t>Anomaly Detection </a:t>
            </a:r>
            <a:endParaRPr/>
          </a:p>
          <a:p>
            <a:pPr indent="0" lvl="0" marL="228600" rtl="0" algn="l">
              <a:lnSpc>
                <a:spcPct val="90000"/>
              </a:lnSpc>
              <a:spcBef>
                <a:spcPts val="0"/>
              </a:spcBef>
              <a:spcAft>
                <a:spcPts val="0"/>
              </a:spcAft>
              <a:buNone/>
            </a:pPr>
            <a:r>
              <a:t/>
            </a:r>
            <a:endParaRPr/>
          </a:p>
        </p:txBody>
      </p:sp>
      <p:sp>
        <p:nvSpPr>
          <p:cNvPr id="228" name="Google Shape;228;g1e3e1824fcf_0_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pic>
        <p:nvPicPr>
          <p:cNvPr id="229" name="Google Shape;229;g1e3e1824fcf_0_41"/>
          <p:cNvPicPr preferRelativeResize="0"/>
          <p:nvPr/>
        </p:nvPicPr>
        <p:blipFill>
          <a:blip r:embed="rId3">
            <a:alphaModFix/>
          </a:blip>
          <a:stretch>
            <a:fillRect/>
          </a:stretch>
        </p:blipFill>
        <p:spPr>
          <a:xfrm>
            <a:off x="441525" y="2261175"/>
            <a:ext cx="3568225" cy="4460275"/>
          </a:xfrm>
          <a:prstGeom prst="rect">
            <a:avLst/>
          </a:prstGeom>
          <a:noFill/>
          <a:ln>
            <a:noFill/>
          </a:ln>
        </p:spPr>
      </p:pic>
      <p:pic>
        <p:nvPicPr>
          <p:cNvPr id="230" name="Google Shape;230;g1e3e1824fcf_0_41"/>
          <p:cNvPicPr preferRelativeResize="0"/>
          <p:nvPr/>
        </p:nvPicPr>
        <p:blipFill>
          <a:blip r:embed="rId4">
            <a:alphaModFix/>
          </a:blip>
          <a:stretch>
            <a:fillRect/>
          </a:stretch>
        </p:blipFill>
        <p:spPr>
          <a:xfrm>
            <a:off x="5476750" y="1233900"/>
            <a:ext cx="5811198" cy="5624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e3e1824fcf_0_63"/>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1F3864"/>
              </a:buClr>
              <a:buSzPct val="100000"/>
              <a:buFont typeface="Twentieth Century"/>
              <a:buNone/>
            </a:pPr>
            <a:r>
              <a:rPr lang="en-PK"/>
              <a:t>Applications of Unsupervised Learning</a:t>
            </a:r>
            <a:endParaRPr/>
          </a:p>
        </p:txBody>
      </p:sp>
      <p:sp>
        <p:nvSpPr>
          <p:cNvPr id="236" name="Google Shape;236;g1e3e1824fcf_0_63"/>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PK"/>
              <a:t>Cyber security (data preparation for unknown threats)</a:t>
            </a:r>
            <a:endParaRPr/>
          </a:p>
          <a:p>
            <a:pPr indent="0" lvl="0" marL="0" rtl="0" algn="l">
              <a:lnSpc>
                <a:spcPct val="90000"/>
              </a:lnSpc>
              <a:spcBef>
                <a:spcPts val="0"/>
              </a:spcBef>
              <a:spcAft>
                <a:spcPts val="0"/>
              </a:spcAft>
              <a:buNone/>
            </a:pPr>
            <a:r>
              <a:t/>
            </a:r>
            <a:endParaRPr/>
          </a:p>
        </p:txBody>
      </p:sp>
      <p:sp>
        <p:nvSpPr>
          <p:cNvPr id="237" name="Google Shape;237;g1e3e1824fcf_0_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pic>
        <p:nvPicPr>
          <p:cNvPr id="238" name="Google Shape;238;g1e3e1824fcf_0_63"/>
          <p:cNvPicPr preferRelativeResize="0"/>
          <p:nvPr/>
        </p:nvPicPr>
        <p:blipFill>
          <a:blip r:embed="rId3">
            <a:alphaModFix/>
          </a:blip>
          <a:stretch>
            <a:fillRect/>
          </a:stretch>
        </p:blipFill>
        <p:spPr>
          <a:xfrm>
            <a:off x="1190625" y="2163888"/>
            <a:ext cx="9810750" cy="439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e3e1824fcf_0_84"/>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1F3864"/>
              </a:buClr>
              <a:buSzPct val="100000"/>
              <a:buFont typeface="Twentieth Century"/>
              <a:buNone/>
            </a:pPr>
            <a:r>
              <a:rPr lang="en-PK"/>
              <a:t>Applications of Unsupervised Learning</a:t>
            </a:r>
            <a:endParaRPr/>
          </a:p>
        </p:txBody>
      </p:sp>
      <p:sp>
        <p:nvSpPr>
          <p:cNvPr id="244" name="Google Shape;244;g1e3e1824fcf_0_84"/>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PK"/>
              <a:t>Preparing data for supervised learning (Image segmentation)</a:t>
            </a:r>
            <a:endParaRPr/>
          </a:p>
        </p:txBody>
      </p:sp>
      <p:sp>
        <p:nvSpPr>
          <p:cNvPr id="245" name="Google Shape;245;g1e3e1824fcf_0_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pic>
        <p:nvPicPr>
          <p:cNvPr id="246" name="Google Shape;246;g1e3e1824fcf_0_84"/>
          <p:cNvPicPr preferRelativeResize="0"/>
          <p:nvPr/>
        </p:nvPicPr>
        <p:blipFill>
          <a:blip r:embed="rId3">
            <a:alphaModFix/>
          </a:blip>
          <a:stretch>
            <a:fillRect/>
          </a:stretch>
        </p:blipFill>
        <p:spPr>
          <a:xfrm>
            <a:off x="443925" y="2441563"/>
            <a:ext cx="11544300" cy="3914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e3e1824fcf_0_26"/>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a:t>Unsupervised ML Approaches</a:t>
            </a:r>
            <a:endParaRPr/>
          </a:p>
        </p:txBody>
      </p:sp>
      <p:sp>
        <p:nvSpPr>
          <p:cNvPr id="252" name="Google Shape;252;g1e3e1824fcf_0_26"/>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b="1" lang="en-PK"/>
              <a:t>Clustering:</a:t>
            </a:r>
            <a:r>
              <a:rPr lang="en-PK"/>
              <a:t> identifies similarities and differences between unlabelled data entries and groups them based on their properties. </a:t>
            </a:r>
            <a:endParaRPr/>
          </a:p>
          <a:p>
            <a:pPr indent="0" lvl="0" marL="228600" rtl="0" algn="l">
              <a:lnSpc>
                <a:spcPct val="90000"/>
              </a:lnSpc>
              <a:spcBef>
                <a:spcPts val="0"/>
              </a:spcBef>
              <a:spcAft>
                <a:spcPts val="0"/>
              </a:spcAft>
              <a:buNone/>
            </a:pPr>
            <a:r>
              <a:t/>
            </a:r>
            <a:endParaRPr/>
          </a:p>
          <a:p>
            <a:pPr indent="-228600" lvl="0" marL="228600" rtl="0" algn="l">
              <a:lnSpc>
                <a:spcPct val="90000"/>
              </a:lnSpc>
              <a:spcBef>
                <a:spcPts val="0"/>
              </a:spcBef>
              <a:spcAft>
                <a:spcPts val="0"/>
              </a:spcAft>
              <a:buSzPts val="2800"/>
              <a:buChar char="•"/>
            </a:pPr>
            <a:r>
              <a:rPr b="1" lang="en-PK"/>
              <a:t>Dimensionality reduction:</a:t>
            </a:r>
            <a:r>
              <a:rPr lang="en-PK"/>
              <a:t> reduces some data while maintaining the integrity of a data, when there's so much data to analyse which may reduce the algorithms' performance.</a:t>
            </a:r>
            <a:endParaRPr/>
          </a:p>
          <a:p>
            <a:pPr indent="0" lvl="0" marL="228600" rtl="0" algn="l">
              <a:lnSpc>
                <a:spcPct val="90000"/>
              </a:lnSpc>
              <a:spcBef>
                <a:spcPts val="0"/>
              </a:spcBef>
              <a:spcAft>
                <a:spcPts val="0"/>
              </a:spcAft>
              <a:buNone/>
            </a:pPr>
            <a:r>
              <a:t/>
            </a:r>
            <a:endParaRPr/>
          </a:p>
          <a:p>
            <a:pPr indent="-228600" lvl="0" marL="228600" rtl="0" algn="l">
              <a:spcBef>
                <a:spcPts val="0"/>
              </a:spcBef>
              <a:spcAft>
                <a:spcPts val="0"/>
              </a:spcAft>
              <a:buSzPts val="2800"/>
              <a:buChar char="•"/>
            </a:pPr>
            <a:r>
              <a:rPr b="1" lang="en-PK"/>
              <a:t>Association:</a:t>
            </a:r>
            <a:r>
              <a:rPr lang="en-PK"/>
              <a:t> can find relationships between variables, i.e. identifies sets of items which often occur together in a dataset</a:t>
            </a:r>
            <a:endParaRPr/>
          </a:p>
        </p:txBody>
      </p:sp>
      <p:sp>
        <p:nvSpPr>
          <p:cNvPr id="253" name="Google Shape;253;g1e3e1824fcf_0_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50f57a8307_0_27"/>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a:t>Unsupervised ML Approaches</a:t>
            </a:r>
            <a:endParaRPr/>
          </a:p>
        </p:txBody>
      </p:sp>
      <p:sp>
        <p:nvSpPr>
          <p:cNvPr id="259" name="Google Shape;259;g250f57a8307_0_27"/>
          <p:cNvSpPr txBox="1"/>
          <p:nvPr>
            <p:ph idx="1" type="body"/>
          </p:nvPr>
        </p:nvSpPr>
        <p:spPr>
          <a:xfrm>
            <a:off x="1385450" y="1496293"/>
            <a:ext cx="9300900" cy="1255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b="1" lang="en-PK"/>
              <a:t>Clustering:</a:t>
            </a:r>
            <a:r>
              <a:rPr lang="en-PK"/>
              <a:t> identifies similarities and differences between unlabelled data entries and groups them based on their properties. </a:t>
            </a:r>
            <a:endParaRPr/>
          </a:p>
        </p:txBody>
      </p:sp>
      <p:sp>
        <p:nvSpPr>
          <p:cNvPr id="260" name="Google Shape;260;g250f57a8307_0_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pic>
        <p:nvPicPr>
          <p:cNvPr id="261" name="Google Shape;261;g250f57a8307_0_27"/>
          <p:cNvPicPr preferRelativeResize="0"/>
          <p:nvPr/>
        </p:nvPicPr>
        <p:blipFill>
          <a:blip r:embed="rId3">
            <a:alphaModFix/>
          </a:blip>
          <a:stretch>
            <a:fillRect/>
          </a:stretch>
        </p:blipFill>
        <p:spPr>
          <a:xfrm>
            <a:off x="3438825" y="2456900"/>
            <a:ext cx="6403227" cy="4264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g250ff943d65_0_0"/>
          <p:cNvPicPr preferRelativeResize="0"/>
          <p:nvPr/>
        </p:nvPicPr>
        <p:blipFill rotWithShape="1">
          <a:blip r:embed="rId3">
            <a:alphaModFix/>
          </a:blip>
          <a:srcRect b="0" l="0" r="0" t="0"/>
          <a:stretch/>
        </p:blipFill>
        <p:spPr>
          <a:xfrm>
            <a:off x="1443433" y="2373533"/>
            <a:ext cx="1002067" cy="902733"/>
          </a:xfrm>
          <a:prstGeom prst="rect">
            <a:avLst/>
          </a:prstGeom>
          <a:noFill/>
          <a:ln>
            <a:noFill/>
          </a:ln>
        </p:spPr>
      </p:pic>
      <p:pic>
        <p:nvPicPr>
          <p:cNvPr id="67" name="Google Shape;67;g250ff943d65_0_0"/>
          <p:cNvPicPr preferRelativeResize="0"/>
          <p:nvPr/>
        </p:nvPicPr>
        <p:blipFill rotWithShape="1">
          <a:blip r:embed="rId3">
            <a:alphaModFix/>
          </a:blip>
          <a:srcRect b="0" l="0" r="0" t="0"/>
          <a:stretch/>
        </p:blipFill>
        <p:spPr>
          <a:xfrm>
            <a:off x="2561033" y="2373533"/>
            <a:ext cx="1002067" cy="902733"/>
          </a:xfrm>
          <a:prstGeom prst="rect">
            <a:avLst/>
          </a:prstGeom>
          <a:noFill/>
          <a:ln>
            <a:noFill/>
          </a:ln>
        </p:spPr>
      </p:pic>
      <p:pic>
        <p:nvPicPr>
          <p:cNvPr id="68" name="Google Shape;68;g250ff943d65_0_0"/>
          <p:cNvPicPr preferRelativeResize="0"/>
          <p:nvPr/>
        </p:nvPicPr>
        <p:blipFill rotWithShape="1">
          <a:blip r:embed="rId3">
            <a:alphaModFix/>
          </a:blip>
          <a:srcRect b="0" l="0" r="0" t="0"/>
          <a:stretch/>
        </p:blipFill>
        <p:spPr>
          <a:xfrm>
            <a:off x="3678633" y="2373533"/>
            <a:ext cx="1002067" cy="902733"/>
          </a:xfrm>
          <a:prstGeom prst="rect">
            <a:avLst/>
          </a:prstGeom>
          <a:noFill/>
          <a:ln>
            <a:noFill/>
          </a:ln>
        </p:spPr>
      </p:pic>
      <p:pic>
        <p:nvPicPr>
          <p:cNvPr id="69" name="Google Shape;69;g250ff943d65_0_0"/>
          <p:cNvPicPr preferRelativeResize="0"/>
          <p:nvPr/>
        </p:nvPicPr>
        <p:blipFill rotWithShape="1">
          <a:blip r:embed="rId4">
            <a:alphaModFix/>
          </a:blip>
          <a:srcRect b="0" l="0" r="0" t="0"/>
          <a:stretch/>
        </p:blipFill>
        <p:spPr>
          <a:xfrm>
            <a:off x="1416067" y="3586401"/>
            <a:ext cx="1056798" cy="1056798"/>
          </a:xfrm>
          <a:prstGeom prst="rect">
            <a:avLst/>
          </a:prstGeom>
          <a:noFill/>
          <a:ln>
            <a:noFill/>
          </a:ln>
        </p:spPr>
      </p:pic>
      <p:pic>
        <p:nvPicPr>
          <p:cNvPr id="70" name="Google Shape;70;g250ff943d65_0_0"/>
          <p:cNvPicPr preferRelativeResize="0"/>
          <p:nvPr/>
        </p:nvPicPr>
        <p:blipFill rotWithShape="1">
          <a:blip r:embed="rId4">
            <a:alphaModFix/>
          </a:blip>
          <a:srcRect b="0" l="0" r="0" t="0"/>
          <a:stretch/>
        </p:blipFill>
        <p:spPr>
          <a:xfrm>
            <a:off x="2635267" y="3586401"/>
            <a:ext cx="1056798" cy="1056798"/>
          </a:xfrm>
          <a:prstGeom prst="rect">
            <a:avLst/>
          </a:prstGeom>
          <a:noFill/>
          <a:ln>
            <a:noFill/>
          </a:ln>
        </p:spPr>
      </p:pic>
      <p:pic>
        <p:nvPicPr>
          <p:cNvPr id="71" name="Google Shape;71;g250ff943d65_0_0"/>
          <p:cNvPicPr preferRelativeResize="0"/>
          <p:nvPr/>
        </p:nvPicPr>
        <p:blipFill rotWithShape="1">
          <a:blip r:embed="rId4">
            <a:alphaModFix/>
          </a:blip>
          <a:srcRect b="0" l="0" r="0" t="0"/>
          <a:stretch/>
        </p:blipFill>
        <p:spPr>
          <a:xfrm>
            <a:off x="3752867" y="3586401"/>
            <a:ext cx="1056798" cy="1056798"/>
          </a:xfrm>
          <a:prstGeom prst="rect">
            <a:avLst/>
          </a:prstGeom>
          <a:noFill/>
          <a:ln>
            <a:noFill/>
          </a:ln>
        </p:spPr>
      </p:pic>
      <p:pic>
        <p:nvPicPr>
          <p:cNvPr id="72" name="Google Shape;72;g250ff943d65_0_0"/>
          <p:cNvPicPr preferRelativeResize="0"/>
          <p:nvPr/>
        </p:nvPicPr>
        <p:blipFill rotWithShape="1">
          <a:blip r:embed="rId5">
            <a:alphaModFix/>
          </a:blip>
          <a:srcRect b="0" l="0" r="0" t="0"/>
          <a:stretch/>
        </p:blipFill>
        <p:spPr>
          <a:xfrm>
            <a:off x="927000" y="4771700"/>
            <a:ext cx="1834200" cy="1328633"/>
          </a:xfrm>
          <a:prstGeom prst="rect">
            <a:avLst/>
          </a:prstGeom>
          <a:noFill/>
          <a:ln>
            <a:noFill/>
          </a:ln>
        </p:spPr>
      </p:pic>
      <p:pic>
        <p:nvPicPr>
          <p:cNvPr id="73" name="Google Shape;73;g250ff943d65_0_0"/>
          <p:cNvPicPr preferRelativeResize="0"/>
          <p:nvPr/>
        </p:nvPicPr>
        <p:blipFill rotWithShape="1">
          <a:blip r:embed="rId6">
            <a:alphaModFix/>
          </a:blip>
          <a:srcRect b="0" l="0" r="0" t="0"/>
          <a:stretch/>
        </p:blipFill>
        <p:spPr>
          <a:xfrm>
            <a:off x="2662633" y="5048212"/>
            <a:ext cx="1002067" cy="1002039"/>
          </a:xfrm>
          <a:prstGeom prst="rect">
            <a:avLst/>
          </a:prstGeom>
          <a:noFill/>
          <a:ln>
            <a:noFill/>
          </a:ln>
        </p:spPr>
      </p:pic>
      <p:pic>
        <p:nvPicPr>
          <p:cNvPr id="74" name="Google Shape;74;g250ff943d65_0_0"/>
          <p:cNvPicPr preferRelativeResize="0"/>
          <p:nvPr/>
        </p:nvPicPr>
        <p:blipFill rotWithShape="1">
          <a:blip r:embed="rId6">
            <a:alphaModFix/>
          </a:blip>
          <a:srcRect b="0" l="0" r="0" t="0"/>
          <a:stretch/>
        </p:blipFill>
        <p:spPr>
          <a:xfrm>
            <a:off x="3916867" y="4953328"/>
            <a:ext cx="1002067" cy="1002039"/>
          </a:xfrm>
          <a:prstGeom prst="rect">
            <a:avLst/>
          </a:prstGeom>
          <a:noFill/>
          <a:ln>
            <a:noFill/>
          </a:ln>
        </p:spPr>
      </p:pic>
      <p:sp>
        <p:nvSpPr>
          <p:cNvPr id="75" name="Google Shape;75;g250ff943d65_0_0"/>
          <p:cNvSpPr txBox="1"/>
          <p:nvPr/>
        </p:nvSpPr>
        <p:spPr>
          <a:xfrm>
            <a:off x="1131767" y="1727500"/>
            <a:ext cx="2700000" cy="494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PK" sz="1900" u="none" cap="none" strike="noStrike">
                <a:solidFill>
                  <a:srgbClr val="000000"/>
                </a:solidFill>
                <a:latin typeface="Arial"/>
                <a:ea typeface="Arial"/>
                <a:cs typeface="Arial"/>
                <a:sym typeface="Arial"/>
              </a:rPr>
              <a:t>French</a:t>
            </a:r>
            <a:endParaRPr b="1" i="0" sz="1900" u="none" cap="none" strike="noStrike">
              <a:solidFill>
                <a:srgbClr val="000000"/>
              </a:solidFill>
              <a:latin typeface="Arial"/>
              <a:ea typeface="Arial"/>
              <a:cs typeface="Arial"/>
              <a:sym typeface="Arial"/>
            </a:endParaRPr>
          </a:p>
        </p:txBody>
      </p:sp>
      <p:sp>
        <p:nvSpPr>
          <p:cNvPr id="76" name="Google Shape;76;g250ff943d65_0_0"/>
          <p:cNvSpPr txBox="1"/>
          <p:nvPr/>
        </p:nvSpPr>
        <p:spPr>
          <a:xfrm>
            <a:off x="1131767" y="3149900"/>
            <a:ext cx="2700000" cy="494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PK" sz="1900" u="none" cap="none" strike="noStrike">
                <a:solidFill>
                  <a:srgbClr val="000000"/>
                </a:solidFill>
                <a:latin typeface="Arial"/>
                <a:ea typeface="Arial"/>
                <a:cs typeface="Arial"/>
                <a:sym typeface="Arial"/>
              </a:rPr>
              <a:t>German</a:t>
            </a:r>
            <a:endParaRPr b="1" i="0" sz="1900" u="none" cap="none" strike="noStrike">
              <a:solidFill>
                <a:srgbClr val="000000"/>
              </a:solidFill>
              <a:latin typeface="Arial"/>
              <a:ea typeface="Arial"/>
              <a:cs typeface="Arial"/>
              <a:sym typeface="Arial"/>
            </a:endParaRPr>
          </a:p>
        </p:txBody>
      </p:sp>
      <p:sp>
        <p:nvSpPr>
          <p:cNvPr id="77" name="Google Shape;77;g250ff943d65_0_0"/>
          <p:cNvSpPr txBox="1"/>
          <p:nvPr/>
        </p:nvSpPr>
        <p:spPr>
          <a:xfrm>
            <a:off x="1131767" y="4572300"/>
            <a:ext cx="2700000" cy="494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PK" sz="1900" u="none" cap="none" strike="noStrike">
                <a:solidFill>
                  <a:srgbClr val="000000"/>
                </a:solidFill>
                <a:latin typeface="Arial"/>
                <a:ea typeface="Arial"/>
                <a:cs typeface="Arial"/>
                <a:sym typeface="Arial"/>
              </a:rPr>
              <a:t>Spanish</a:t>
            </a:r>
            <a:endParaRPr b="1" i="0" sz="1900" u="none" cap="none" strike="noStrike">
              <a:solidFill>
                <a:srgbClr val="000000"/>
              </a:solidFill>
              <a:latin typeface="Arial"/>
              <a:ea typeface="Arial"/>
              <a:cs typeface="Arial"/>
              <a:sym typeface="Arial"/>
            </a:endParaRPr>
          </a:p>
        </p:txBody>
      </p:sp>
      <p:sp>
        <p:nvSpPr>
          <p:cNvPr id="78" name="Google Shape;78;g250ff943d65_0_0"/>
          <p:cNvSpPr txBox="1"/>
          <p:nvPr>
            <p:ph idx="1" type="subTitle"/>
          </p:nvPr>
        </p:nvSpPr>
        <p:spPr>
          <a:xfrm>
            <a:off x="1613650" y="222825"/>
            <a:ext cx="10162800" cy="1056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SzPts val="4800"/>
              <a:buNone/>
            </a:pPr>
            <a:r>
              <a:rPr lang="en-PK" sz="4800">
                <a:solidFill>
                  <a:srgbClr val="1F3864"/>
                </a:solidFill>
              </a:rPr>
              <a:t>Someone Messed Up the Library!</a:t>
            </a:r>
            <a:endParaRPr sz="4800">
              <a:solidFill>
                <a:srgbClr val="1F3864"/>
              </a:solidFill>
            </a:endParaRPr>
          </a:p>
          <a:p>
            <a:pPr indent="0" lvl="0" marL="0" rtl="0" algn="l">
              <a:lnSpc>
                <a:spcPct val="100000"/>
              </a:lnSpc>
              <a:spcBef>
                <a:spcPts val="0"/>
              </a:spcBef>
              <a:spcAft>
                <a:spcPts val="0"/>
              </a:spcAft>
              <a:buSzPts val="37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e3e1824fcf_0_92"/>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a:t>Unsupervised ML Approaches</a:t>
            </a:r>
            <a:endParaRPr/>
          </a:p>
        </p:txBody>
      </p:sp>
      <p:sp>
        <p:nvSpPr>
          <p:cNvPr id="267" name="Google Shape;267;g1e3e1824fcf_0_92"/>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b="1" lang="en-PK"/>
              <a:t>Dimensionality reduction:</a:t>
            </a:r>
            <a:r>
              <a:rPr lang="en-PK"/>
              <a:t> reduces some data while maintaining the integrity of a data, when there's so much data to analyse which may reduce the algorithms' performance.</a:t>
            </a:r>
            <a:endParaRPr/>
          </a:p>
          <a:p>
            <a:pPr indent="0" lvl="0" marL="228600" rtl="0" algn="l">
              <a:lnSpc>
                <a:spcPct val="90000"/>
              </a:lnSpc>
              <a:spcBef>
                <a:spcPts val="0"/>
              </a:spcBef>
              <a:spcAft>
                <a:spcPts val="0"/>
              </a:spcAft>
              <a:buNone/>
            </a:pPr>
            <a:r>
              <a:t/>
            </a:r>
            <a:endParaRPr/>
          </a:p>
          <a:p>
            <a:pPr indent="0" lvl="0" marL="0" rtl="0" algn="l">
              <a:spcBef>
                <a:spcPts val="0"/>
              </a:spcBef>
              <a:spcAft>
                <a:spcPts val="0"/>
              </a:spcAft>
              <a:buNone/>
            </a:pPr>
            <a:r>
              <a:t/>
            </a:r>
            <a:endParaRPr/>
          </a:p>
        </p:txBody>
      </p:sp>
      <p:sp>
        <p:nvSpPr>
          <p:cNvPr id="268" name="Google Shape;268;g1e3e1824fcf_0_9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pic>
        <p:nvPicPr>
          <p:cNvPr id="269" name="Google Shape;269;g1e3e1824fcf_0_92"/>
          <p:cNvPicPr preferRelativeResize="0"/>
          <p:nvPr/>
        </p:nvPicPr>
        <p:blipFill>
          <a:blip r:embed="rId3">
            <a:alphaModFix/>
          </a:blip>
          <a:stretch>
            <a:fillRect/>
          </a:stretch>
        </p:blipFill>
        <p:spPr>
          <a:xfrm>
            <a:off x="3376625" y="3004800"/>
            <a:ext cx="4970025" cy="3716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e3e1824fcf_0_47"/>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a:t>Unsupervised ML Approaches</a:t>
            </a:r>
            <a:endParaRPr/>
          </a:p>
        </p:txBody>
      </p:sp>
      <p:sp>
        <p:nvSpPr>
          <p:cNvPr id="275" name="Google Shape;275;g1e3e1824fcf_0_47"/>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spcBef>
                <a:spcPts val="0"/>
              </a:spcBef>
              <a:spcAft>
                <a:spcPts val="0"/>
              </a:spcAft>
              <a:buSzPts val="2800"/>
              <a:buChar char="•"/>
            </a:pPr>
            <a:r>
              <a:rPr b="1" lang="en-PK"/>
              <a:t>Association:</a:t>
            </a:r>
            <a:r>
              <a:rPr lang="en-PK"/>
              <a:t> can find relationships between variables, i.e. identifies sets of items which often occur together in a dataset</a:t>
            </a:r>
            <a:endParaRPr/>
          </a:p>
        </p:txBody>
      </p:sp>
      <p:sp>
        <p:nvSpPr>
          <p:cNvPr id="276" name="Google Shape;276;g1e3e1824fcf_0_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pic>
        <p:nvPicPr>
          <p:cNvPr id="277" name="Google Shape;277;g1e3e1824fcf_0_47"/>
          <p:cNvPicPr preferRelativeResize="0"/>
          <p:nvPr/>
        </p:nvPicPr>
        <p:blipFill>
          <a:blip r:embed="rId3">
            <a:alphaModFix/>
          </a:blip>
          <a:stretch>
            <a:fillRect/>
          </a:stretch>
        </p:blipFill>
        <p:spPr>
          <a:xfrm>
            <a:off x="1737413" y="2430875"/>
            <a:ext cx="8596963" cy="4502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50ff943d65_0_543"/>
          <p:cNvSpPr txBox="1"/>
          <p:nvPr>
            <p:ph type="title"/>
          </p:nvPr>
        </p:nvSpPr>
        <p:spPr>
          <a:xfrm>
            <a:off x="831850" y="1709738"/>
            <a:ext cx="10515600" cy="28527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PK"/>
              <a:t>Clustering</a:t>
            </a:r>
            <a:endParaRPr/>
          </a:p>
          <a:p>
            <a:pPr indent="0" lvl="0" marL="0" rtl="0" algn="l">
              <a:lnSpc>
                <a:spcPct val="100000"/>
              </a:lnSpc>
              <a:spcBef>
                <a:spcPts val="0"/>
              </a:spcBef>
              <a:spcAft>
                <a:spcPts val="0"/>
              </a:spcAft>
              <a:buSzPts val="3700"/>
              <a:buNone/>
            </a:pPr>
            <a:r>
              <a:t/>
            </a:r>
            <a:endParaRPr/>
          </a:p>
          <a:p>
            <a:pPr indent="0" lvl="0" marL="0" rtl="0" algn="ctr">
              <a:lnSpc>
                <a:spcPct val="100000"/>
              </a:lnSpc>
              <a:spcBef>
                <a:spcPts val="0"/>
              </a:spcBef>
              <a:spcAft>
                <a:spcPts val="0"/>
              </a:spcAft>
              <a:buClr>
                <a:schemeClr val="dk1"/>
              </a:buClr>
              <a:buSzPts val="1500"/>
              <a:buFont typeface="Arial"/>
              <a:buNone/>
            </a:pPr>
            <a:r>
              <a:rPr lang="en-PK" sz="4800"/>
              <a:t>K-means Algorithm</a:t>
            </a:r>
            <a:endParaRPr/>
          </a:p>
        </p:txBody>
      </p:sp>
      <p:sp>
        <p:nvSpPr>
          <p:cNvPr id="283" name="Google Shape;283;g250ff943d65_0_543"/>
          <p:cNvSpPr txBox="1"/>
          <p:nvPr>
            <p:ph idx="1" type="body"/>
          </p:nvPr>
        </p:nvSpPr>
        <p:spPr>
          <a:xfrm>
            <a:off x="831850" y="4589463"/>
            <a:ext cx="10515600" cy="15003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2400"/>
              <a:buNone/>
            </a:pPr>
            <a:r>
              <a:t/>
            </a:r>
            <a:endParaRPr sz="4800">
              <a:solidFill>
                <a:schemeClr val="dk1"/>
              </a:solidFill>
            </a:endParaRPr>
          </a:p>
          <a:p>
            <a:pPr indent="0" lvl="0" marL="0" rtl="0" algn="ctr">
              <a:lnSpc>
                <a:spcPct val="100000"/>
              </a:lnSpc>
              <a:spcBef>
                <a:spcPts val="0"/>
              </a:spcBef>
              <a:spcAft>
                <a:spcPts val="0"/>
              </a:spcAft>
              <a:buSzPts val="2400"/>
              <a:buNone/>
            </a:pPr>
            <a:r>
              <a:t/>
            </a:r>
            <a:endParaRPr sz="4800">
              <a:solidFill>
                <a:schemeClr val="dk1"/>
              </a:solidFill>
            </a:endParaRPr>
          </a:p>
          <a:p>
            <a:pPr indent="0" lvl="0" marL="0" rtl="0" algn="ctr">
              <a:lnSpc>
                <a:spcPct val="100000"/>
              </a:lnSpc>
              <a:spcBef>
                <a:spcPts val="0"/>
              </a:spcBef>
              <a:spcAft>
                <a:spcPts val="0"/>
              </a:spcAft>
              <a:buClr>
                <a:schemeClr val="dk1"/>
              </a:buClr>
              <a:buSzPts val="1500"/>
              <a:buFont typeface="Arial"/>
              <a:buNone/>
            </a:pPr>
            <a:r>
              <a:t/>
            </a:r>
            <a:endParaRPr sz="4800">
              <a:solidFill>
                <a:schemeClr val="dk1"/>
              </a:solidFill>
            </a:endParaRPr>
          </a:p>
          <a:p>
            <a:pPr indent="0" lvl="0" marL="0" rtl="0" algn="l">
              <a:lnSpc>
                <a:spcPct val="115000"/>
              </a:lnSpc>
              <a:spcBef>
                <a:spcPts val="0"/>
              </a:spcBef>
              <a:spcAft>
                <a:spcPts val="2100"/>
              </a:spcAft>
              <a:buSzPts val="2400"/>
              <a:buNone/>
            </a:pPr>
            <a:r>
              <a:t/>
            </a:r>
            <a:endParaRPr sz="3700">
              <a:solidFill>
                <a:schemeClr val="dk1"/>
              </a:solidFill>
            </a:endParaRPr>
          </a:p>
        </p:txBody>
      </p:sp>
      <p:sp>
        <p:nvSpPr>
          <p:cNvPr id="284" name="Google Shape;284;g250ff943d65_0_54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PK"/>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50ff943d65_0_779"/>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sp>
        <p:nvSpPr>
          <p:cNvPr id="290" name="Google Shape;290;g250ff943d65_0_779"/>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PK" sz="3300"/>
              <a:t>Motivation:</a:t>
            </a:r>
            <a:endParaRPr sz="3300"/>
          </a:p>
          <a:p>
            <a:pPr indent="0" lvl="0" marL="228600" rtl="0" algn="l">
              <a:lnSpc>
                <a:spcPct val="90000"/>
              </a:lnSpc>
              <a:spcBef>
                <a:spcPts val="0"/>
              </a:spcBef>
              <a:spcAft>
                <a:spcPts val="0"/>
              </a:spcAft>
              <a:buNone/>
            </a:pPr>
            <a:r>
              <a:t/>
            </a:r>
            <a:endParaRPr sz="3300"/>
          </a:p>
          <a:p>
            <a:pPr indent="-260350" lvl="0" marL="228600" rtl="0" algn="l">
              <a:lnSpc>
                <a:spcPct val="90000"/>
              </a:lnSpc>
              <a:spcBef>
                <a:spcPts val="0"/>
              </a:spcBef>
              <a:spcAft>
                <a:spcPts val="0"/>
              </a:spcAft>
              <a:buSzPts val="3300"/>
              <a:buChar char="•"/>
            </a:pPr>
            <a:r>
              <a:rPr lang="en-PK" sz="3300"/>
              <a:t>to summarize a complex real-valued data point with a single categorical variable</a:t>
            </a:r>
            <a:endParaRPr sz="3300"/>
          </a:p>
          <a:p>
            <a:pPr indent="0" lvl="0" marL="0" rtl="0" algn="l">
              <a:lnSpc>
                <a:spcPct val="90000"/>
              </a:lnSpc>
              <a:spcBef>
                <a:spcPts val="0"/>
              </a:spcBef>
              <a:spcAft>
                <a:spcPts val="0"/>
              </a:spcAft>
              <a:buNone/>
            </a:pPr>
            <a:r>
              <a:t/>
            </a:r>
            <a:endParaRPr sz="2900"/>
          </a:p>
        </p:txBody>
      </p:sp>
      <p:pic>
        <p:nvPicPr>
          <p:cNvPr id="291" name="Google Shape;291;g250ff943d65_0_779"/>
          <p:cNvPicPr preferRelativeResize="0"/>
          <p:nvPr/>
        </p:nvPicPr>
        <p:blipFill rotWithShape="1">
          <a:blip r:embed="rId3">
            <a:alphaModFix/>
          </a:blip>
          <a:srcRect b="0" l="0" r="0" t="0"/>
          <a:stretch/>
        </p:blipFill>
        <p:spPr>
          <a:xfrm>
            <a:off x="2552050" y="3523375"/>
            <a:ext cx="6160000" cy="3245301"/>
          </a:xfrm>
          <a:prstGeom prst="rect">
            <a:avLst/>
          </a:prstGeom>
          <a:noFill/>
          <a:ln>
            <a:noFill/>
          </a:ln>
        </p:spPr>
      </p:pic>
      <p:sp>
        <p:nvSpPr>
          <p:cNvPr id="292" name="Google Shape;292;g250ff943d65_0_779"/>
          <p:cNvSpPr/>
          <p:nvPr/>
        </p:nvSpPr>
        <p:spPr>
          <a:xfrm>
            <a:off x="4524479" y="5729300"/>
            <a:ext cx="260700" cy="3210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3" name="Google Shape;293;g250ff943d65_0_779"/>
          <p:cNvSpPr/>
          <p:nvPr/>
        </p:nvSpPr>
        <p:spPr>
          <a:xfrm>
            <a:off x="5856150" y="4364200"/>
            <a:ext cx="260700" cy="321000"/>
          </a:xfrm>
          <a:prstGeom prst="mathMultiply">
            <a:avLst>
              <a:gd fmla="val 23520" name="adj1"/>
            </a:avLst>
          </a:prstGeom>
          <a:solidFill>
            <a:srgbClr val="0000FF"/>
          </a:solidFill>
          <a:ln cap="flat" cmpd="sng" w="9525">
            <a:solidFill>
              <a:srgbClr val="0000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g250ef269d9e_0_6"/>
          <p:cNvPicPr preferRelativeResize="0"/>
          <p:nvPr/>
        </p:nvPicPr>
        <p:blipFill rotWithShape="1">
          <a:blip r:embed="rId3">
            <a:alphaModFix/>
          </a:blip>
          <a:srcRect b="0" l="0" r="0" t="0"/>
          <a:stretch/>
        </p:blipFill>
        <p:spPr>
          <a:xfrm>
            <a:off x="939233" y="1384231"/>
            <a:ext cx="9687975" cy="5103933"/>
          </a:xfrm>
          <a:prstGeom prst="rect">
            <a:avLst/>
          </a:prstGeom>
          <a:noFill/>
          <a:ln>
            <a:noFill/>
          </a:ln>
        </p:spPr>
      </p:pic>
      <p:sp>
        <p:nvSpPr>
          <p:cNvPr id="299" name="Google Shape;299;g250ef269d9e_0_6"/>
          <p:cNvSpPr/>
          <p:nvPr/>
        </p:nvSpPr>
        <p:spPr>
          <a:xfrm>
            <a:off x="4454358" y="2996075"/>
            <a:ext cx="479700" cy="447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 name="Google Shape;300;g250ef269d9e_0_6"/>
          <p:cNvSpPr/>
          <p:nvPr/>
        </p:nvSpPr>
        <p:spPr>
          <a:xfrm>
            <a:off x="6266392" y="4756900"/>
            <a:ext cx="479700" cy="447600"/>
          </a:xfrm>
          <a:prstGeom prst="mathMultiply">
            <a:avLst>
              <a:gd fmla="val 23520" name="adj1"/>
            </a:avLst>
          </a:prstGeom>
          <a:solidFill>
            <a:srgbClr val="0000FF"/>
          </a:solidFill>
          <a:ln cap="flat" cmpd="sng" w="9525">
            <a:solidFill>
              <a:srgbClr val="0000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 name="Google Shape;301;g250ef269d9e_0_6"/>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50ef269d9e_0_0"/>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sp>
        <p:nvSpPr>
          <p:cNvPr id="307" name="Google Shape;307;g250ef269d9e_0_0"/>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60350" lvl="0" marL="228600" rtl="0" algn="l">
              <a:lnSpc>
                <a:spcPct val="90000"/>
              </a:lnSpc>
              <a:spcBef>
                <a:spcPts val="0"/>
              </a:spcBef>
              <a:spcAft>
                <a:spcPts val="0"/>
              </a:spcAft>
              <a:buSzPts val="3300"/>
              <a:buChar char="•"/>
            </a:pPr>
            <a:r>
              <a:rPr lang="en-PK" sz="3300"/>
              <a:t> Is an </a:t>
            </a:r>
            <a:r>
              <a:rPr lang="en-PK" sz="3300">
                <a:solidFill>
                  <a:srgbClr val="0000FF"/>
                </a:solidFill>
              </a:rPr>
              <a:t>Iterative algorithm </a:t>
            </a:r>
            <a:endParaRPr sz="3300">
              <a:solidFill>
                <a:srgbClr val="0000FF"/>
              </a:solidFill>
            </a:endParaRPr>
          </a:p>
          <a:p>
            <a:pPr indent="0" lvl="0" marL="228600" rtl="0" algn="l">
              <a:lnSpc>
                <a:spcPct val="90000"/>
              </a:lnSpc>
              <a:spcBef>
                <a:spcPts val="0"/>
              </a:spcBef>
              <a:spcAft>
                <a:spcPts val="0"/>
              </a:spcAft>
              <a:buNone/>
            </a:pPr>
            <a:r>
              <a:t/>
            </a:r>
            <a:endParaRPr sz="3300">
              <a:solidFill>
                <a:srgbClr val="0000FF"/>
              </a:solidFill>
            </a:endParaRPr>
          </a:p>
          <a:p>
            <a:pPr indent="-260350" lvl="1" marL="685800" rtl="0" algn="l">
              <a:lnSpc>
                <a:spcPct val="90000"/>
              </a:lnSpc>
              <a:spcBef>
                <a:spcPts val="0"/>
              </a:spcBef>
              <a:spcAft>
                <a:spcPts val="0"/>
              </a:spcAft>
              <a:buSzPts val="2900"/>
              <a:buChar char="•"/>
            </a:pPr>
            <a:r>
              <a:rPr lang="en-PK" sz="2900"/>
              <a:t>that divides a group of </a:t>
            </a:r>
            <a:r>
              <a:rPr lang="en-PK" sz="2900">
                <a:solidFill>
                  <a:srgbClr val="0000FF"/>
                </a:solidFill>
              </a:rPr>
              <a:t>n datasets</a:t>
            </a:r>
            <a:r>
              <a:rPr lang="en-PK" sz="2900"/>
              <a:t> </a:t>
            </a:r>
            <a:endParaRPr sz="2900"/>
          </a:p>
          <a:p>
            <a:pPr indent="0" lvl="0" marL="685800" rtl="0" algn="l">
              <a:lnSpc>
                <a:spcPct val="90000"/>
              </a:lnSpc>
              <a:spcBef>
                <a:spcPts val="0"/>
              </a:spcBef>
              <a:spcAft>
                <a:spcPts val="0"/>
              </a:spcAft>
              <a:buNone/>
            </a:pPr>
            <a:r>
              <a:t/>
            </a:r>
            <a:endParaRPr sz="2900"/>
          </a:p>
          <a:p>
            <a:pPr indent="-260350" lvl="1" marL="685800" rtl="0" algn="l">
              <a:lnSpc>
                <a:spcPct val="90000"/>
              </a:lnSpc>
              <a:spcBef>
                <a:spcPts val="0"/>
              </a:spcBef>
              <a:spcAft>
                <a:spcPts val="0"/>
              </a:spcAft>
              <a:buSzPts val="2900"/>
              <a:buChar char="•"/>
            </a:pPr>
            <a:r>
              <a:rPr lang="en-PK" sz="2900"/>
              <a:t>into </a:t>
            </a:r>
            <a:r>
              <a:rPr lang="en-PK" sz="2900">
                <a:solidFill>
                  <a:srgbClr val="0000FF"/>
                </a:solidFill>
              </a:rPr>
              <a:t>k different clusters/ subgroups</a:t>
            </a:r>
            <a:r>
              <a:rPr lang="en-PK" sz="2900"/>
              <a:t> </a:t>
            </a:r>
            <a:endParaRPr sz="2900"/>
          </a:p>
          <a:p>
            <a:pPr indent="0" lvl="0" marL="685800" rtl="0" algn="l">
              <a:lnSpc>
                <a:spcPct val="90000"/>
              </a:lnSpc>
              <a:spcBef>
                <a:spcPts val="0"/>
              </a:spcBef>
              <a:spcAft>
                <a:spcPts val="0"/>
              </a:spcAft>
              <a:buNone/>
            </a:pPr>
            <a:r>
              <a:t/>
            </a:r>
            <a:endParaRPr sz="2900"/>
          </a:p>
          <a:p>
            <a:pPr indent="-260350" lvl="1" marL="685800" rtl="0" algn="l">
              <a:lnSpc>
                <a:spcPct val="90000"/>
              </a:lnSpc>
              <a:spcBef>
                <a:spcPts val="0"/>
              </a:spcBef>
              <a:spcAft>
                <a:spcPts val="0"/>
              </a:spcAft>
              <a:buSzPts val="2900"/>
              <a:buChar char="•"/>
            </a:pPr>
            <a:r>
              <a:rPr lang="en-PK" sz="2900"/>
              <a:t>based on the </a:t>
            </a:r>
            <a:r>
              <a:rPr lang="en-PK" sz="2900">
                <a:solidFill>
                  <a:srgbClr val="0000FF"/>
                </a:solidFill>
              </a:rPr>
              <a:t>similarity</a:t>
            </a:r>
            <a:r>
              <a:rPr lang="en-PK" sz="2900"/>
              <a:t> and </a:t>
            </a:r>
            <a:r>
              <a:rPr lang="en-PK" sz="2900">
                <a:solidFill>
                  <a:srgbClr val="0000FF"/>
                </a:solidFill>
              </a:rPr>
              <a:t>their mean distance </a:t>
            </a:r>
            <a:r>
              <a:rPr lang="en-PK" sz="2900"/>
              <a:t>from the central point (centroid) of that particular subgroup/ formed.</a:t>
            </a:r>
            <a:endParaRPr sz="2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g250ff943d65_0_925"/>
          <p:cNvPicPr preferRelativeResize="0"/>
          <p:nvPr/>
        </p:nvPicPr>
        <p:blipFill rotWithShape="1">
          <a:blip r:embed="rId3">
            <a:alphaModFix/>
          </a:blip>
          <a:srcRect b="0" l="0" r="0" t="0"/>
          <a:stretch/>
        </p:blipFill>
        <p:spPr>
          <a:xfrm>
            <a:off x="939233" y="1384231"/>
            <a:ext cx="9687975" cy="5103933"/>
          </a:xfrm>
          <a:prstGeom prst="rect">
            <a:avLst/>
          </a:prstGeom>
          <a:noFill/>
          <a:ln>
            <a:noFill/>
          </a:ln>
        </p:spPr>
      </p:pic>
      <p:sp>
        <p:nvSpPr>
          <p:cNvPr id="313" name="Google Shape;313;g250ff943d65_0_925"/>
          <p:cNvSpPr/>
          <p:nvPr/>
        </p:nvSpPr>
        <p:spPr>
          <a:xfrm>
            <a:off x="4454358" y="2996075"/>
            <a:ext cx="479700" cy="447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 name="Google Shape;314;g250ff943d65_0_925"/>
          <p:cNvSpPr/>
          <p:nvPr/>
        </p:nvSpPr>
        <p:spPr>
          <a:xfrm>
            <a:off x="6266392" y="4756900"/>
            <a:ext cx="479700" cy="447600"/>
          </a:xfrm>
          <a:prstGeom prst="mathMultiply">
            <a:avLst>
              <a:gd fmla="val 23520" name="adj1"/>
            </a:avLst>
          </a:prstGeom>
          <a:solidFill>
            <a:srgbClr val="0000FF"/>
          </a:solidFill>
          <a:ln cap="flat" cmpd="sng" w="9525">
            <a:solidFill>
              <a:srgbClr val="0000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 name="Google Shape;315;g250ff943d65_0_925"/>
          <p:cNvSpPr txBox="1"/>
          <p:nvPr>
            <p:ph idx="1" type="body"/>
          </p:nvPr>
        </p:nvSpPr>
        <p:spPr>
          <a:xfrm>
            <a:off x="9020575" y="1618425"/>
            <a:ext cx="3015300" cy="3843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rPr lang="en-PK"/>
              <a:t>Start:</a:t>
            </a:r>
            <a:endParaRPr/>
          </a:p>
          <a:p>
            <a:pPr indent="0" lvl="0" marL="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Pick K random points as cluster centeroids.</a:t>
            </a:r>
            <a:endParaRPr/>
          </a:p>
          <a:p>
            <a:pPr indent="0" lvl="0" marL="0" rtl="0" algn="l">
              <a:lnSpc>
                <a:spcPct val="90000"/>
              </a:lnSpc>
              <a:spcBef>
                <a:spcPts val="0"/>
              </a:spcBef>
              <a:spcAft>
                <a:spcPts val="0"/>
              </a:spcAft>
              <a:buNone/>
            </a:pPr>
            <a:r>
              <a:t/>
            </a:r>
            <a:endParaRPr/>
          </a:p>
          <a:p>
            <a:pPr indent="457200" lvl="0" marL="0" rtl="0" algn="l">
              <a:lnSpc>
                <a:spcPct val="90000"/>
              </a:lnSpc>
              <a:spcBef>
                <a:spcPts val="0"/>
              </a:spcBef>
              <a:spcAft>
                <a:spcPts val="0"/>
              </a:spcAft>
              <a:buNone/>
            </a:pPr>
            <a:r>
              <a:rPr lang="en-PK"/>
              <a:t>Here,</a:t>
            </a:r>
            <a:endParaRPr/>
          </a:p>
          <a:p>
            <a:pPr indent="0" lvl="0" marL="0" rtl="0" algn="l">
              <a:lnSpc>
                <a:spcPct val="90000"/>
              </a:lnSpc>
              <a:spcBef>
                <a:spcPts val="0"/>
              </a:spcBef>
              <a:spcAft>
                <a:spcPts val="0"/>
              </a:spcAft>
              <a:buNone/>
            </a:pPr>
            <a:r>
              <a:t/>
            </a:r>
            <a:endParaRPr/>
          </a:p>
          <a:p>
            <a:pPr indent="457200" lvl="0" marL="0" rtl="0" algn="l">
              <a:lnSpc>
                <a:spcPct val="90000"/>
              </a:lnSpc>
              <a:spcBef>
                <a:spcPts val="0"/>
              </a:spcBef>
              <a:spcAft>
                <a:spcPts val="0"/>
              </a:spcAft>
              <a:buNone/>
            </a:pPr>
            <a:r>
              <a:rPr lang="en-PK"/>
              <a:t>K = 2</a:t>
            </a:r>
            <a:endParaRPr/>
          </a:p>
          <a:p>
            <a:pPr indent="0" lvl="0" marL="609600" rtl="0" algn="l">
              <a:lnSpc>
                <a:spcPct val="90000"/>
              </a:lnSpc>
              <a:spcBef>
                <a:spcPts val="0"/>
              </a:spcBef>
              <a:spcAft>
                <a:spcPts val="0"/>
              </a:spcAft>
              <a:buNone/>
            </a:pPr>
            <a:r>
              <a:t/>
            </a:r>
            <a:endParaRPr/>
          </a:p>
        </p:txBody>
      </p:sp>
      <p:sp>
        <p:nvSpPr>
          <p:cNvPr id="316" name="Google Shape;316;g250ff943d65_0_925"/>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g250ff943d65_0_790"/>
          <p:cNvPicPr preferRelativeResize="0"/>
          <p:nvPr/>
        </p:nvPicPr>
        <p:blipFill rotWithShape="1">
          <a:blip r:embed="rId3">
            <a:alphaModFix/>
          </a:blip>
          <a:srcRect b="0" l="0" r="0" t="0"/>
          <a:stretch/>
        </p:blipFill>
        <p:spPr>
          <a:xfrm>
            <a:off x="939233" y="1384231"/>
            <a:ext cx="9687975" cy="5103933"/>
          </a:xfrm>
          <a:prstGeom prst="rect">
            <a:avLst/>
          </a:prstGeom>
          <a:noFill/>
          <a:ln>
            <a:noFill/>
          </a:ln>
        </p:spPr>
      </p:pic>
      <p:cxnSp>
        <p:nvCxnSpPr>
          <p:cNvPr id="322" name="Google Shape;322;g250ff943d65_0_790"/>
          <p:cNvCxnSpPr/>
          <p:nvPr/>
        </p:nvCxnSpPr>
        <p:spPr>
          <a:xfrm flipH="1" rot="10800000">
            <a:off x="2793700" y="594525"/>
            <a:ext cx="6044400" cy="6100800"/>
          </a:xfrm>
          <a:prstGeom prst="straightConnector1">
            <a:avLst/>
          </a:prstGeom>
          <a:noFill/>
          <a:ln cap="flat" cmpd="sng" w="9525">
            <a:solidFill>
              <a:schemeClr val="dk2"/>
            </a:solidFill>
            <a:prstDash val="solid"/>
            <a:round/>
            <a:headEnd len="sm" w="sm" type="none"/>
            <a:tailEnd len="sm" w="sm" type="none"/>
          </a:ln>
        </p:spPr>
      </p:cxnSp>
      <p:sp>
        <p:nvSpPr>
          <p:cNvPr id="323" name="Google Shape;323;g250ff943d65_0_790"/>
          <p:cNvSpPr txBox="1"/>
          <p:nvPr>
            <p:ph idx="1" type="body"/>
          </p:nvPr>
        </p:nvSpPr>
        <p:spPr>
          <a:xfrm>
            <a:off x="9020575" y="2078200"/>
            <a:ext cx="3171300" cy="3383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PK"/>
              <a:t>Iterative Step 1</a:t>
            </a:r>
            <a:endParaRPr/>
          </a:p>
          <a:p>
            <a:pPr indent="0" lvl="0" marL="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Assign data points to closest cluster centroid </a:t>
            </a:r>
            <a:endParaRPr/>
          </a:p>
          <a:p>
            <a:pPr indent="0" lvl="0" marL="609600" rtl="0" algn="l">
              <a:lnSpc>
                <a:spcPct val="90000"/>
              </a:lnSpc>
              <a:spcBef>
                <a:spcPts val="0"/>
              </a:spcBef>
              <a:spcAft>
                <a:spcPts val="0"/>
              </a:spcAft>
              <a:buNone/>
            </a:pPr>
            <a:r>
              <a:t/>
            </a:r>
            <a:endParaRPr/>
          </a:p>
        </p:txBody>
      </p:sp>
      <p:sp>
        <p:nvSpPr>
          <p:cNvPr id="324" name="Google Shape;324;g250ff943d65_0_790"/>
          <p:cNvSpPr/>
          <p:nvPr/>
        </p:nvSpPr>
        <p:spPr>
          <a:xfrm>
            <a:off x="4454358" y="2996075"/>
            <a:ext cx="479700" cy="447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 name="Google Shape;325;g250ff943d65_0_790"/>
          <p:cNvSpPr/>
          <p:nvPr/>
        </p:nvSpPr>
        <p:spPr>
          <a:xfrm>
            <a:off x="6266392" y="4756900"/>
            <a:ext cx="479700" cy="447600"/>
          </a:xfrm>
          <a:prstGeom prst="mathMultiply">
            <a:avLst>
              <a:gd fmla="val 23520" name="adj1"/>
            </a:avLst>
          </a:prstGeom>
          <a:solidFill>
            <a:srgbClr val="0000FF"/>
          </a:solidFill>
          <a:ln cap="flat" cmpd="sng" w="9525">
            <a:solidFill>
              <a:srgbClr val="0000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 name="Google Shape;326;g250ff943d65_0_790"/>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50ff943d65_0_828"/>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pic>
        <p:nvPicPr>
          <p:cNvPr id="332" name="Google Shape;332;g250ff943d65_0_828"/>
          <p:cNvPicPr preferRelativeResize="0"/>
          <p:nvPr/>
        </p:nvPicPr>
        <p:blipFill rotWithShape="1">
          <a:blip r:embed="rId3">
            <a:alphaModFix/>
          </a:blip>
          <a:srcRect b="0" l="16700" r="15658" t="8933"/>
          <a:stretch/>
        </p:blipFill>
        <p:spPr>
          <a:xfrm>
            <a:off x="2036375" y="1179125"/>
            <a:ext cx="7699449" cy="5461425"/>
          </a:xfrm>
          <a:prstGeom prst="rect">
            <a:avLst/>
          </a:prstGeom>
          <a:noFill/>
          <a:ln>
            <a:noFill/>
          </a:ln>
        </p:spPr>
      </p:pic>
      <p:cxnSp>
        <p:nvCxnSpPr>
          <p:cNvPr id="333" name="Google Shape;333;g250ff943d65_0_828"/>
          <p:cNvCxnSpPr/>
          <p:nvPr/>
        </p:nvCxnSpPr>
        <p:spPr>
          <a:xfrm flipH="1" rot="10800000">
            <a:off x="2485150" y="819075"/>
            <a:ext cx="5834100" cy="5904300"/>
          </a:xfrm>
          <a:prstGeom prst="straightConnector1">
            <a:avLst/>
          </a:prstGeom>
          <a:noFill/>
          <a:ln cap="flat" cmpd="sng" w="9525">
            <a:solidFill>
              <a:schemeClr val="dk2"/>
            </a:solidFill>
            <a:prstDash val="solid"/>
            <a:round/>
            <a:headEnd len="sm" w="sm" type="none"/>
            <a:tailEnd len="sm" w="sm" type="none"/>
          </a:ln>
        </p:spPr>
      </p:cxnSp>
      <p:sp>
        <p:nvSpPr>
          <p:cNvPr id="334" name="Google Shape;334;g250ff943d65_0_828"/>
          <p:cNvSpPr txBox="1"/>
          <p:nvPr>
            <p:ph idx="1" type="body"/>
          </p:nvPr>
        </p:nvSpPr>
        <p:spPr>
          <a:xfrm>
            <a:off x="9020575" y="2078200"/>
            <a:ext cx="3171300" cy="3383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PK"/>
              <a:t>Iterative Step 2</a:t>
            </a:r>
            <a:endParaRPr/>
          </a:p>
          <a:p>
            <a:pPr indent="0" lvl="0" marL="0" rtl="0" algn="l">
              <a:lnSpc>
                <a:spcPct val="90000"/>
              </a:lnSpc>
              <a:spcBef>
                <a:spcPts val="0"/>
              </a:spcBef>
              <a:spcAft>
                <a:spcPts val="0"/>
              </a:spcAft>
              <a:buNone/>
            </a:pPr>
            <a:r>
              <a:t/>
            </a:r>
            <a:endParaRPr/>
          </a:p>
          <a:p>
            <a:pPr indent="-406400" lvl="0" marL="457200" rtl="0" algn="l">
              <a:lnSpc>
                <a:spcPct val="90000"/>
              </a:lnSpc>
              <a:spcBef>
                <a:spcPts val="1000"/>
              </a:spcBef>
              <a:spcAft>
                <a:spcPts val="0"/>
              </a:spcAft>
              <a:buSzPts val="2800"/>
              <a:buChar char="•"/>
            </a:pPr>
            <a:r>
              <a:rPr lang="en-PK"/>
              <a:t>Compute the average position of all data points assigned to a centroid</a:t>
            </a:r>
            <a:endParaRPr/>
          </a:p>
          <a:p>
            <a:pPr indent="0" lvl="0" marL="609600" rtl="0" algn="l">
              <a:lnSpc>
                <a:spcPct val="90000"/>
              </a:lnSpc>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50ff943d65_0_840"/>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pic>
        <p:nvPicPr>
          <p:cNvPr id="340" name="Google Shape;340;g250ff943d65_0_840"/>
          <p:cNvPicPr preferRelativeResize="0"/>
          <p:nvPr/>
        </p:nvPicPr>
        <p:blipFill rotWithShape="1">
          <a:blip r:embed="rId3">
            <a:alphaModFix/>
          </a:blip>
          <a:srcRect b="0" l="15782" r="0" t="8933"/>
          <a:stretch/>
        </p:blipFill>
        <p:spPr>
          <a:xfrm>
            <a:off x="1924175" y="1141600"/>
            <a:ext cx="9652649" cy="5498951"/>
          </a:xfrm>
          <a:prstGeom prst="rect">
            <a:avLst/>
          </a:prstGeom>
          <a:noFill/>
          <a:ln>
            <a:noFill/>
          </a:ln>
        </p:spPr>
      </p:pic>
      <p:sp>
        <p:nvSpPr>
          <p:cNvPr id="341" name="Google Shape;341;g250ff943d65_0_840"/>
          <p:cNvSpPr txBox="1"/>
          <p:nvPr>
            <p:ph idx="1" type="body"/>
          </p:nvPr>
        </p:nvSpPr>
        <p:spPr>
          <a:xfrm>
            <a:off x="9020575" y="2078200"/>
            <a:ext cx="3171300" cy="3607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PK"/>
              <a:t>Iterative Step 3</a:t>
            </a:r>
            <a:endParaRPr/>
          </a:p>
          <a:p>
            <a:pPr indent="0" lvl="0" marL="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Move the cluster centroid to the average of the assigned points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g250ff943d65_0_16"/>
          <p:cNvPicPr preferRelativeResize="0"/>
          <p:nvPr/>
        </p:nvPicPr>
        <p:blipFill rotWithShape="1">
          <a:blip r:embed="rId3">
            <a:alphaModFix/>
          </a:blip>
          <a:srcRect b="0" l="0" r="0" t="0"/>
          <a:stretch/>
        </p:blipFill>
        <p:spPr>
          <a:xfrm>
            <a:off x="6993800" y="3195633"/>
            <a:ext cx="1834200" cy="1328633"/>
          </a:xfrm>
          <a:prstGeom prst="rect">
            <a:avLst/>
          </a:prstGeom>
          <a:noFill/>
          <a:ln>
            <a:noFill/>
          </a:ln>
        </p:spPr>
      </p:pic>
      <p:pic>
        <p:nvPicPr>
          <p:cNvPr id="84" name="Google Shape;84;g250ff943d65_0_16"/>
          <p:cNvPicPr preferRelativeResize="0"/>
          <p:nvPr/>
        </p:nvPicPr>
        <p:blipFill rotWithShape="1">
          <a:blip r:embed="rId4">
            <a:alphaModFix/>
          </a:blip>
          <a:srcRect b="0" l="0" r="0" t="0"/>
          <a:stretch/>
        </p:blipFill>
        <p:spPr>
          <a:xfrm>
            <a:off x="757633" y="2297333"/>
            <a:ext cx="1002067" cy="902733"/>
          </a:xfrm>
          <a:prstGeom prst="rect">
            <a:avLst/>
          </a:prstGeom>
          <a:noFill/>
          <a:ln>
            <a:noFill/>
          </a:ln>
        </p:spPr>
      </p:pic>
      <p:pic>
        <p:nvPicPr>
          <p:cNvPr id="85" name="Google Shape;85;g250ff943d65_0_16"/>
          <p:cNvPicPr preferRelativeResize="0"/>
          <p:nvPr/>
        </p:nvPicPr>
        <p:blipFill rotWithShape="1">
          <a:blip r:embed="rId4">
            <a:alphaModFix/>
          </a:blip>
          <a:srcRect b="0" l="0" r="0" t="0"/>
          <a:stretch/>
        </p:blipFill>
        <p:spPr>
          <a:xfrm>
            <a:off x="1875233" y="2297333"/>
            <a:ext cx="1002067" cy="902733"/>
          </a:xfrm>
          <a:prstGeom prst="rect">
            <a:avLst/>
          </a:prstGeom>
          <a:noFill/>
          <a:ln>
            <a:noFill/>
          </a:ln>
        </p:spPr>
      </p:pic>
      <p:pic>
        <p:nvPicPr>
          <p:cNvPr id="86" name="Google Shape;86;g250ff943d65_0_16"/>
          <p:cNvPicPr preferRelativeResize="0"/>
          <p:nvPr/>
        </p:nvPicPr>
        <p:blipFill rotWithShape="1">
          <a:blip r:embed="rId4">
            <a:alphaModFix/>
          </a:blip>
          <a:srcRect b="0" l="0" r="0" t="0"/>
          <a:stretch/>
        </p:blipFill>
        <p:spPr>
          <a:xfrm>
            <a:off x="2992833" y="2297333"/>
            <a:ext cx="1002067" cy="902733"/>
          </a:xfrm>
          <a:prstGeom prst="rect">
            <a:avLst/>
          </a:prstGeom>
          <a:noFill/>
          <a:ln>
            <a:noFill/>
          </a:ln>
        </p:spPr>
      </p:pic>
      <p:pic>
        <p:nvPicPr>
          <p:cNvPr id="87" name="Google Shape;87;g250ff943d65_0_16"/>
          <p:cNvPicPr preferRelativeResize="0"/>
          <p:nvPr/>
        </p:nvPicPr>
        <p:blipFill rotWithShape="1">
          <a:blip r:embed="rId5">
            <a:alphaModFix/>
          </a:blip>
          <a:srcRect b="0" l="0" r="0" t="0"/>
          <a:stretch/>
        </p:blipFill>
        <p:spPr>
          <a:xfrm>
            <a:off x="730267" y="3510201"/>
            <a:ext cx="1056798" cy="1056798"/>
          </a:xfrm>
          <a:prstGeom prst="rect">
            <a:avLst/>
          </a:prstGeom>
          <a:noFill/>
          <a:ln>
            <a:noFill/>
          </a:ln>
        </p:spPr>
      </p:pic>
      <p:pic>
        <p:nvPicPr>
          <p:cNvPr id="88" name="Google Shape;88;g250ff943d65_0_16"/>
          <p:cNvPicPr preferRelativeResize="0"/>
          <p:nvPr/>
        </p:nvPicPr>
        <p:blipFill rotWithShape="1">
          <a:blip r:embed="rId5">
            <a:alphaModFix/>
          </a:blip>
          <a:srcRect b="0" l="0" r="0" t="0"/>
          <a:stretch/>
        </p:blipFill>
        <p:spPr>
          <a:xfrm>
            <a:off x="1949467" y="3510201"/>
            <a:ext cx="1056798" cy="1056798"/>
          </a:xfrm>
          <a:prstGeom prst="rect">
            <a:avLst/>
          </a:prstGeom>
          <a:noFill/>
          <a:ln>
            <a:noFill/>
          </a:ln>
        </p:spPr>
      </p:pic>
      <p:pic>
        <p:nvPicPr>
          <p:cNvPr id="89" name="Google Shape;89;g250ff943d65_0_16"/>
          <p:cNvPicPr preferRelativeResize="0"/>
          <p:nvPr/>
        </p:nvPicPr>
        <p:blipFill rotWithShape="1">
          <a:blip r:embed="rId5">
            <a:alphaModFix/>
          </a:blip>
          <a:srcRect b="0" l="0" r="0" t="0"/>
          <a:stretch/>
        </p:blipFill>
        <p:spPr>
          <a:xfrm>
            <a:off x="3067067" y="3510201"/>
            <a:ext cx="1056798" cy="1056798"/>
          </a:xfrm>
          <a:prstGeom prst="rect">
            <a:avLst/>
          </a:prstGeom>
          <a:noFill/>
          <a:ln>
            <a:noFill/>
          </a:ln>
        </p:spPr>
      </p:pic>
      <p:pic>
        <p:nvPicPr>
          <p:cNvPr id="90" name="Google Shape;90;g250ff943d65_0_16"/>
          <p:cNvPicPr preferRelativeResize="0"/>
          <p:nvPr/>
        </p:nvPicPr>
        <p:blipFill rotWithShape="1">
          <a:blip r:embed="rId3">
            <a:alphaModFix/>
          </a:blip>
          <a:srcRect b="0" l="0" r="0" t="0"/>
          <a:stretch/>
        </p:blipFill>
        <p:spPr>
          <a:xfrm>
            <a:off x="241200" y="4695500"/>
            <a:ext cx="1834200" cy="1328633"/>
          </a:xfrm>
          <a:prstGeom prst="rect">
            <a:avLst/>
          </a:prstGeom>
          <a:noFill/>
          <a:ln>
            <a:noFill/>
          </a:ln>
        </p:spPr>
      </p:pic>
      <p:pic>
        <p:nvPicPr>
          <p:cNvPr id="91" name="Google Shape;91;g250ff943d65_0_16"/>
          <p:cNvPicPr preferRelativeResize="0"/>
          <p:nvPr/>
        </p:nvPicPr>
        <p:blipFill rotWithShape="1">
          <a:blip r:embed="rId6">
            <a:alphaModFix/>
          </a:blip>
          <a:srcRect b="0" l="0" r="0" t="0"/>
          <a:stretch/>
        </p:blipFill>
        <p:spPr>
          <a:xfrm>
            <a:off x="1976833" y="4972012"/>
            <a:ext cx="1002067" cy="1002039"/>
          </a:xfrm>
          <a:prstGeom prst="rect">
            <a:avLst/>
          </a:prstGeom>
          <a:noFill/>
          <a:ln>
            <a:noFill/>
          </a:ln>
        </p:spPr>
      </p:pic>
      <p:pic>
        <p:nvPicPr>
          <p:cNvPr id="92" name="Google Shape;92;g250ff943d65_0_16"/>
          <p:cNvPicPr preferRelativeResize="0"/>
          <p:nvPr/>
        </p:nvPicPr>
        <p:blipFill rotWithShape="1">
          <a:blip r:embed="rId6">
            <a:alphaModFix/>
          </a:blip>
          <a:srcRect b="0" l="0" r="0" t="0"/>
          <a:stretch/>
        </p:blipFill>
        <p:spPr>
          <a:xfrm>
            <a:off x="3231067" y="4877128"/>
            <a:ext cx="1002067" cy="1002039"/>
          </a:xfrm>
          <a:prstGeom prst="rect">
            <a:avLst/>
          </a:prstGeom>
          <a:noFill/>
          <a:ln>
            <a:noFill/>
          </a:ln>
        </p:spPr>
      </p:pic>
      <p:pic>
        <p:nvPicPr>
          <p:cNvPr id="93" name="Google Shape;93;g250ff943d65_0_16"/>
          <p:cNvPicPr preferRelativeResize="0"/>
          <p:nvPr/>
        </p:nvPicPr>
        <p:blipFill rotWithShape="1">
          <a:blip r:embed="rId4">
            <a:alphaModFix/>
          </a:blip>
          <a:srcRect b="0" l="0" r="0" t="0"/>
          <a:stretch/>
        </p:blipFill>
        <p:spPr>
          <a:xfrm>
            <a:off x="6084384" y="3408600"/>
            <a:ext cx="1002067" cy="902733"/>
          </a:xfrm>
          <a:prstGeom prst="rect">
            <a:avLst/>
          </a:prstGeom>
          <a:noFill/>
          <a:ln>
            <a:noFill/>
          </a:ln>
        </p:spPr>
      </p:pic>
      <p:pic>
        <p:nvPicPr>
          <p:cNvPr id="94" name="Google Shape;94;g250ff943d65_0_16"/>
          <p:cNvPicPr preferRelativeResize="0"/>
          <p:nvPr/>
        </p:nvPicPr>
        <p:blipFill rotWithShape="1">
          <a:blip r:embed="rId4">
            <a:alphaModFix/>
          </a:blip>
          <a:srcRect b="0" l="0" r="0" t="0"/>
          <a:stretch/>
        </p:blipFill>
        <p:spPr>
          <a:xfrm>
            <a:off x="7260033" y="2195733"/>
            <a:ext cx="1002067" cy="902733"/>
          </a:xfrm>
          <a:prstGeom prst="rect">
            <a:avLst/>
          </a:prstGeom>
          <a:noFill/>
          <a:ln>
            <a:noFill/>
          </a:ln>
        </p:spPr>
      </p:pic>
      <p:pic>
        <p:nvPicPr>
          <p:cNvPr id="95" name="Google Shape;95;g250ff943d65_0_16"/>
          <p:cNvPicPr preferRelativeResize="0"/>
          <p:nvPr/>
        </p:nvPicPr>
        <p:blipFill rotWithShape="1">
          <a:blip r:embed="rId4">
            <a:alphaModFix/>
          </a:blip>
          <a:srcRect b="0" l="0" r="0" t="0"/>
          <a:stretch/>
        </p:blipFill>
        <p:spPr>
          <a:xfrm>
            <a:off x="8654867" y="4388367"/>
            <a:ext cx="1002067" cy="902733"/>
          </a:xfrm>
          <a:prstGeom prst="rect">
            <a:avLst/>
          </a:prstGeom>
          <a:noFill/>
          <a:ln>
            <a:noFill/>
          </a:ln>
        </p:spPr>
      </p:pic>
      <p:pic>
        <p:nvPicPr>
          <p:cNvPr id="96" name="Google Shape;96;g250ff943d65_0_16"/>
          <p:cNvPicPr preferRelativeResize="0"/>
          <p:nvPr/>
        </p:nvPicPr>
        <p:blipFill rotWithShape="1">
          <a:blip r:embed="rId5">
            <a:alphaModFix/>
          </a:blip>
          <a:srcRect b="0" l="0" r="0" t="0"/>
          <a:stretch/>
        </p:blipFill>
        <p:spPr>
          <a:xfrm>
            <a:off x="8448567" y="2120517"/>
            <a:ext cx="1056798" cy="1056798"/>
          </a:xfrm>
          <a:prstGeom prst="rect">
            <a:avLst/>
          </a:prstGeom>
          <a:noFill/>
          <a:ln>
            <a:noFill/>
          </a:ln>
        </p:spPr>
      </p:pic>
      <p:pic>
        <p:nvPicPr>
          <p:cNvPr id="97" name="Google Shape;97;g250ff943d65_0_16"/>
          <p:cNvPicPr preferRelativeResize="0"/>
          <p:nvPr/>
        </p:nvPicPr>
        <p:blipFill rotWithShape="1">
          <a:blip r:embed="rId5">
            <a:alphaModFix/>
          </a:blip>
          <a:srcRect b="0" l="0" r="0" t="0"/>
          <a:stretch/>
        </p:blipFill>
        <p:spPr>
          <a:xfrm>
            <a:off x="6029633" y="4311335"/>
            <a:ext cx="1056798" cy="1056798"/>
          </a:xfrm>
          <a:prstGeom prst="rect">
            <a:avLst/>
          </a:prstGeom>
          <a:noFill/>
          <a:ln>
            <a:noFill/>
          </a:ln>
        </p:spPr>
      </p:pic>
      <p:pic>
        <p:nvPicPr>
          <p:cNvPr id="98" name="Google Shape;98;g250ff943d65_0_16"/>
          <p:cNvPicPr preferRelativeResize="0"/>
          <p:nvPr/>
        </p:nvPicPr>
        <p:blipFill rotWithShape="1">
          <a:blip r:embed="rId5">
            <a:alphaModFix/>
          </a:blip>
          <a:srcRect b="0" l="0" r="0" t="0"/>
          <a:stretch/>
        </p:blipFill>
        <p:spPr>
          <a:xfrm>
            <a:off x="8717033" y="3331568"/>
            <a:ext cx="1056798" cy="1056798"/>
          </a:xfrm>
          <a:prstGeom prst="rect">
            <a:avLst/>
          </a:prstGeom>
          <a:noFill/>
          <a:ln>
            <a:noFill/>
          </a:ln>
        </p:spPr>
      </p:pic>
      <p:pic>
        <p:nvPicPr>
          <p:cNvPr id="99" name="Google Shape;99;g250ff943d65_0_16"/>
          <p:cNvPicPr preferRelativeResize="0"/>
          <p:nvPr/>
        </p:nvPicPr>
        <p:blipFill rotWithShape="1">
          <a:blip r:embed="rId6">
            <a:alphaModFix/>
          </a:blip>
          <a:srcRect b="0" l="0" r="0" t="0"/>
          <a:stretch/>
        </p:blipFill>
        <p:spPr>
          <a:xfrm>
            <a:off x="7409851" y="4695512"/>
            <a:ext cx="1002067" cy="1002039"/>
          </a:xfrm>
          <a:prstGeom prst="rect">
            <a:avLst/>
          </a:prstGeom>
          <a:noFill/>
          <a:ln>
            <a:noFill/>
          </a:ln>
        </p:spPr>
      </p:pic>
      <p:pic>
        <p:nvPicPr>
          <p:cNvPr id="100" name="Google Shape;100;g250ff943d65_0_16"/>
          <p:cNvPicPr preferRelativeResize="0"/>
          <p:nvPr/>
        </p:nvPicPr>
        <p:blipFill rotWithShape="1">
          <a:blip r:embed="rId6">
            <a:alphaModFix/>
          </a:blip>
          <a:srcRect b="0" l="0" r="0" t="0"/>
          <a:stretch/>
        </p:blipFill>
        <p:spPr>
          <a:xfrm>
            <a:off x="5907067" y="2146079"/>
            <a:ext cx="1002067" cy="1002039"/>
          </a:xfrm>
          <a:prstGeom prst="rect">
            <a:avLst/>
          </a:prstGeom>
          <a:noFill/>
          <a:ln>
            <a:noFill/>
          </a:ln>
        </p:spPr>
      </p:pic>
      <p:sp>
        <p:nvSpPr>
          <p:cNvPr id="101" name="Google Shape;101;g250ff943d65_0_16"/>
          <p:cNvSpPr/>
          <p:nvPr/>
        </p:nvSpPr>
        <p:spPr>
          <a:xfrm>
            <a:off x="4070333" y="3695100"/>
            <a:ext cx="1651200" cy="554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02" name="Google Shape;102;g250ff943d65_0_16"/>
          <p:cNvPicPr preferRelativeResize="0"/>
          <p:nvPr/>
        </p:nvPicPr>
        <p:blipFill rotWithShape="1">
          <a:blip r:embed="rId7">
            <a:alphaModFix/>
          </a:blip>
          <a:srcRect b="0" l="0" r="0" t="0"/>
          <a:stretch/>
        </p:blipFill>
        <p:spPr>
          <a:xfrm>
            <a:off x="9899867" y="2381367"/>
            <a:ext cx="2200301" cy="4111432"/>
          </a:xfrm>
          <a:prstGeom prst="rect">
            <a:avLst/>
          </a:prstGeom>
          <a:noFill/>
          <a:ln>
            <a:noFill/>
          </a:ln>
        </p:spPr>
      </p:pic>
      <p:sp>
        <p:nvSpPr>
          <p:cNvPr id="103" name="Google Shape;103;g250ff943d65_0_16"/>
          <p:cNvSpPr txBox="1"/>
          <p:nvPr/>
        </p:nvSpPr>
        <p:spPr>
          <a:xfrm>
            <a:off x="445967" y="1541475"/>
            <a:ext cx="2700000" cy="494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PK" sz="1900" u="none" cap="none" strike="noStrike">
                <a:solidFill>
                  <a:srgbClr val="000000"/>
                </a:solidFill>
                <a:latin typeface="Arial"/>
                <a:ea typeface="Arial"/>
                <a:cs typeface="Arial"/>
                <a:sym typeface="Arial"/>
              </a:rPr>
              <a:t>French</a:t>
            </a:r>
            <a:endParaRPr b="1" i="0" sz="1900" u="none" cap="none" strike="noStrike">
              <a:solidFill>
                <a:srgbClr val="000000"/>
              </a:solidFill>
              <a:latin typeface="Arial"/>
              <a:ea typeface="Arial"/>
              <a:cs typeface="Arial"/>
              <a:sym typeface="Arial"/>
            </a:endParaRPr>
          </a:p>
        </p:txBody>
      </p:sp>
      <p:sp>
        <p:nvSpPr>
          <p:cNvPr id="104" name="Google Shape;104;g250ff943d65_0_16"/>
          <p:cNvSpPr txBox="1"/>
          <p:nvPr/>
        </p:nvSpPr>
        <p:spPr>
          <a:xfrm>
            <a:off x="445967" y="3073700"/>
            <a:ext cx="2700000" cy="494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PK" sz="1900" u="none" cap="none" strike="noStrike">
                <a:solidFill>
                  <a:srgbClr val="000000"/>
                </a:solidFill>
                <a:latin typeface="Arial"/>
                <a:ea typeface="Arial"/>
                <a:cs typeface="Arial"/>
                <a:sym typeface="Arial"/>
              </a:rPr>
              <a:t>German</a:t>
            </a:r>
            <a:endParaRPr b="1" i="0" sz="1900" u="none" cap="none" strike="noStrike">
              <a:solidFill>
                <a:srgbClr val="000000"/>
              </a:solidFill>
              <a:latin typeface="Arial"/>
              <a:ea typeface="Arial"/>
              <a:cs typeface="Arial"/>
              <a:sym typeface="Arial"/>
            </a:endParaRPr>
          </a:p>
        </p:txBody>
      </p:sp>
      <p:sp>
        <p:nvSpPr>
          <p:cNvPr id="105" name="Google Shape;105;g250ff943d65_0_16"/>
          <p:cNvSpPr txBox="1"/>
          <p:nvPr/>
        </p:nvSpPr>
        <p:spPr>
          <a:xfrm>
            <a:off x="445967" y="4496100"/>
            <a:ext cx="2700000" cy="494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PK" sz="1900" u="none" cap="none" strike="noStrike">
                <a:solidFill>
                  <a:srgbClr val="000000"/>
                </a:solidFill>
                <a:latin typeface="Arial"/>
                <a:ea typeface="Arial"/>
                <a:cs typeface="Arial"/>
                <a:sym typeface="Arial"/>
              </a:rPr>
              <a:t>Spanish</a:t>
            </a:r>
            <a:endParaRPr b="1" i="0" sz="1900" u="none" cap="none" strike="noStrike">
              <a:solidFill>
                <a:srgbClr val="000000"/>
              </a:solidFill>
              <a:latin typeface="Arial"/>
              <a:ea typeface="Arial"/>
              <a:cs typeface="Arial"/>
              <a:sym typeface="Arial"/>
            </a:endParaRPr>
          </a:p>
        </p:txBody>
      </p:sp>
      <p:sp>
        <p:nvSpPr>
          <p:cNvPr id="106" name="Google Shape;106;g250ff943d65_0_16"/>
          <p:cNvSpPr txBox="1"/>
          <p:nvPr>
            <p:ph idx="1" type="subTitle"/>
          </p:nvPr>
        </p:nvSpPr>
        <p:spPr>
          <a:xfrm>
            <a:off x="1613650" y="222825"/>
            <a:ext cx="10162800" cy="1056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SzPts val="4800"/>
              <a:buNone/>
            </a:pPr>
            <a:r>
              <a:rPr lang="en-PK" sz="4800">
                <a:solidFill>
                  <a:srgbClr val="1F3864"/>
                </a:solidFill>
              </a:rPr>
              <a:t>Someone Messed Up the Library!</a:t>
            </a:r>
            <a:endParaRPr sz="4800">
              <a:solidFill>
                <a:srgbClr val="1F3864"/>
              </a:solidFill>
            </a:endParaRPr>
          </a:p>
          <a:p>
            <a:pPr indent="0" lvl="0" marL="0" rtl="0" algn="l">
              <a:lnSpc>
                <a:spcPct val="100000"/>
              </a:lnSpc>
              <a:spcBef>
                <a:spcPts val="0"/>
              </a:spcBef>
              <a:spcAft>
                <a:spcPts val="0"/>
              </a:spcAft>
              <a:buSzPts val="37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50ff943d65_0_849"/>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pic>
        <p:nvPicPr>
          <p:cNvPr id="347" name="Google Shape;347;g250ff943d65_0_849"/>
          <p:cNvPicPr preferRelativeResize="0"/>
          <p:nvPr/>
        </p:nvPicPr>
        <p:blipFill rotWithShape="1">
          <a:blip r:embed="rId3">
            <a:alphaModFix/>
          </a:blip>
          <a:srcRect b="0" l="15666" r="11057" t="8933"/>
          <a:stretch/>
        </p:blipFill>
        <p:spPr>
          <a:xfrm>
            <a:off x="1910150" y="1103350"/>
            <a:ext cx="8456800" cy="5537201"/>
          </a:xfrm>
          <a:prstGeom prst="rect">
            <a:avLst/>
          </a:prstGeom>
          <a:noFill/>
          <a:ln>
            <a:noFill/>
          </a:ln>
        </p:spPr>
      </p:pic>
      <p:sp>
        <p:nvSpPr>
          <p:cNvPr id="348" name="Google Shape;348;g250ff943d65_0_849"/>
          <p:cNvSpPr txBox="1"/>
          <p:nvPr>
            <p:ph idx="1" type="body"/>
          </p:nvPr>
        </p:nvSpPr>
        <p:spPr>
          <a:xfrm>
            <a:off x="9020575" y="2078200"/>
            <a:ext cx="3171300" cy="3383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rPr lang="en-PK"/>
              <a:t>Repeat:</a:t>
            </a:r>
            <a:endParaRPr/>
          </a:p>
          <a:p>
            <a:pPr indent="0" lvl="0" marL="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Calculate average of data points</a:t>
            </a:r>
            <a:endParaRPr/>
          </a:p>
          <a:p>
            <a:pPr indent="0" lvl="0" marL="45720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Move centroid to the new average position</a:t>
            </a:r>
            <a:endParaRPr/>
          </a:p>
        </p:txBody>
      </p:sp>
      <p:sp>
        <p:nvSpPr>
          <p:cNvPr id="349" name="Google Shape;349;g250ff943d65_0_849"/>
          <p:cNvSpPr/>
          <p:nvPr/>
        </p:nvSpPr>
        <p:spPr>
          <a:xfrm rot="1992741">
            <a:off x="6496161" y="1965932"/>
            <a:ext cx="588779" cy="1545919"/>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50ff943d65_0_849"/>
          <p:cNvSpPr/>
          <p:nvPr/>
        </p:nvSpPr>
        <p:spPr>
          <a:xfrm rot="1266778">
            <a:off x="3332906" y="3956247"/>
            <a:ext cx="588827" cy="1823472"/>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50ff943d65_0_849"/>
          <p:cNvSpPr/>
          <p:nvPr/>
        </p:nvSpPr>
        <p:spPr>
          <a:xfrm rot="5929432">
            <a:off x="4244538" y="4135524"/>
            <a:ext cx="588667" cy="532786"/>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250ff943d65_0_857"/>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pic>
        <p:nvPicPr>
          <p:cNvPr id="357" name="Google Shape;357;g250ff943d65_0_857"/>
          <p:cNvPicPr preferRelativeResize="0"/>
          <p:nvPr/>
        </p:nvPicPr>
        <p:blipFill rotWithShape="1">
          <a:blip r:embed="rId3">
            <a:alphaModFix/>
          </a:blip>
          <a:srcRect b="0" l="14057" r="13703" t="6742"/>
          <a:stretch/>
        </p:blipFill>
        <p:spPr>
          <a:xfrm>
            <a:off x="1713800" y="1022700"/>
            <a:ext cx="8260449" cy="5617851"/>
          </a:xfrm>
          <a:prstGeom prst="rect">
            <a:avLst/>
          </a:prstGeom>
          <a:noFill/>
          <a:ln>
            <a:noFill/>
          </a:ln>
        </p:spPr>
      </p:pic>
      <p:sp>
        <p:nvSpPr>
          <p:cNvPr id="358" name="Google Shape;358;g250ff943d65_0_857"/>
          <p:cNvSpPr txBox="1"/>
          <p:nvPr>
            <p:ph idx="1" type="body"/>
          </p:nvPr>
        </p:nvSpPr>
        <p:spPr>
          <a:xfrm>
            <a:off x="9020575" y="2078200"/>
            <a:ext cx="3171300" cy="3383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PK"/>
              <a:t>Repeat:</a:t>
            </a:r>
            <a:endParaRPr/>
          </a:p>
          <a:p>
            <a:pPr indent="0" lvl="0" marL="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Until Convergence </a:t>
            </a:r>
            <a:endParaRPr/>
          </a:p>
          <a:p>
            <a:pPr indent="0" lvl="0" marL="45720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i.e. Reassignment of </a:t>
            </a:r>
            <a:r>
              <a:rPr lang="en-PK"/>
              <a:t>data points</a:t>
            </a:r>
            <a:r>
              <a:rPr lang="en-PK"/>
              <a:t> occurs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50ff943d65_0_865"/>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pic>
        <p:nvPicPr>
          <p:cNvPr id="364" name="Google Shape;364;g250ff943d65_0_865"/>
          <p:cNvPicPr preferRelativeResize="0"/>
          <p:nvPr/>
        </p:nvPicPr>
        <p:blipFill rotWithShape="1">
          <a:blip r:embed="rId3">
            <a:alphaModFix/>
          </a:blip>
          <a:srcRect b="0" l="16244" r="16460" t="8933"/>
          <a:stretch/>
        </p:blipFill>
        <p:spPr>
          <a:xfrm>
            <a:off x="1980275" y="1081125"/>
            <a:ext cx="7797625" cy="5559425"/>
          </a:xfrm>
          <a:prstGeom prst="rect">
            <a:avLst/>
          </a:prstGeom>
          <a:noFill/>
          <a:ln>
            <a:noFill/>
          </a:ln>
        </p:spPr>
      </p:pic>
      <p:sp>
        <p:nvSpPr>
          <p:cNvPr id="365" name="Google Shape;365;g250ff943d65_0_865"/>
          <p:cNvSpPr txBox="1"/>
          <p:nvPr>
            <p:ph idx="1" type="body"/>
          </p:nvPr>
        </p:nvSpPr>
        <p:spPr>
          <a:xfrm>
            <a:off x="9020575" y="2078200"/>
            <a:ext cx="3171300" cy="3383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PK"/>
              <a:t>Repeat:</a:t>
            </a:r>
            <a:endParaRPr/>
          </a:p>
          <a:p>
            <a:pPr indent="0" lvl="0" marL="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Until Convergence </a:t>
            </a:r>
            <a:endParaRPr/>
          </a:p>
          <a:p>
            <a:pPr indent="0" lvl="0" marL="45720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i.e. Reassignment of data points occurs</a:t>
            </a:r>
            <a:endParaRPr/>
          </a:p>
        </p:txBody>
      </p:sp>
      <p:sp>
        <p:nvSpPr>
          <p:cNvPr id="366" name="Google Shape;366;g250ff943d65_0_865"/>
          <p:cNvSpPr/>
          <p:nvPr/>
        </p:nvSpPr>
        <p:spPr>
          <a:xfrm rot="4180183">
            <a:off x="7027565" y="1720104"/>
            <a:ext cx="668334" cy="3051289"/>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50ff943d65_0_865"/>
          <p:cNvSpPr/>
          <p:nvPr/>
        </p:nvSpPr>
        <p:spPr>
          <a:xfrm rot="-3998901">
            <a:off x="3687903" y="3208268"/>
            <a:ext cx="457145" cy="1329759"/>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250ff943d65_0_873"/>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pic>
        <p:nvPicPr>
          <p:cNvPr id="373" name="Google Shape;373;g250ff943d65_0_873"/>
          <p:cNvPicPr preferRelativeResize="0"/>
          <p:nvPr/>
        </p:nvPicPr>
        <p:blipFill rotWithShape="1">
          <a:blip r:embed="rId3">
            <a:alphaModFix/>
          </a:blip>
          <a:srcRect b="0" l="15207" r="16350" t="8933"/>
          <a:stretch/>
        </p:blipFill>
        <p:spPr>
          <a:xfrm>
            <a:off x="1854050" y="1076250"/>
            <a:ext cx="7937876" cy="5564300"/>
          </a:xfrm>
          <a:prstGeom prst="rect">
            <a:avLst/>
          </a:prstGeom>
          <a:noFill/>
          <a:ln>
            <a:noFill/>
          </a:ln>
        </p:spPr>
      </p:pic>
      <p:sp>
        <p:nvSpPr>
          <p:cNvPr id="374" name="Google Shape;374;g250ff943d65_0_873"/>
          <p:cNvSpPr txBox="1"/>
          <p:nvPr>
            <p:ph idx="1" type="body"/>
          </p:nvPr>
        </p:nvSpPr>
        <p:spPr>
          <a:xfrm>
            <a:off x="9020575" y="2078200"/>
            <a:ext cx="3171300" cy="3383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PK"/>
              <a:t>Repeat:</a:t>
            </a:r>
            <a:endParaRPr/>
          </a:p>
          <a:p>
            <a:pPr indent="0" lvl="0" marL="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Until Convergence </a:t>
            </a:r>
            <a:endParaRPr/>
          </a:p>
          <a:p>
            <a:pPr indent="0" lvl="0" marL="45720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i.e. Reassignment of data points occurs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50ff943d65_0_881"/>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pic>
        <p:nvPicPr>
          <p:cNvPr id="380" name="Google Shape;380;g250ff943d65_0_881"/>
          <p:cNvPicPr preferRelativeResize="0"/>
          <p:nvPr/>
        </p:nvPicPr>
        <p:blipFill rotWithShape="1">
          <a:blip r:embed="rId3">
            <a:alphaModFix/>
          </a:blip>
          <a:srcRect b="0" l="15779" r="16470" t="8933"/>
          <a:stretch/>
        </p:blipFill>
        <p:spPr>
          <a:xfrm>
            <a:off x="1924175" y="1049375"/>
            <a:ext cx="7895801" cy="5591176"/>
          </a:xfrm>
          <a:prstGeom prst="rect">
            <a:avLst/>
          </a:prstGeom>
          <a:noFill/>
          <a:ln>
            <a:noFill/>
          </a:ln>
        </p:spPr>
      </p:pic>
      <p:sp>
        <p:nvSpPr>
          <p:cNvPr id="381" name="Google Shape;381;g250ff943d65_0_881"/>
          <p:cNvSpPr txBox="1"/>
          <p:nvPr>
            <p:ph idx="1" type="body"/>
          </p:nvPr>
        </p:nvSpPr>
        <p:spPr>
          <a:xfrm>
            <a:off x="9020575" y="2078200"/>
            <a:ext cx="3171300" cy="3859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PK"/>
              <a:t>Repeat:</a:t>
            </a:r>
            <a:endParaRPr/>
          </a:p>
          <a:p>
            <a:pPr indent="0" lvl="0" marL="0" rtl="0" algn="l">
              <a:lnSpc>
                <a:spcPct val="90000"/>
              </a:lnSpc>
              <a:spcBef>
                <a:spcPts val="0"/>
              </a:spcBef>
              <a:spcAft>
                <a:spcPts val="0"/>
              </a:spcAft>
              <a:buNone/>
            </a:pPr>
            <a:r>
              <a:t/>
            </a:r>
            <a:endParaRPr/>
          </a:p>
          <a:p>
            <a:pPr indent="-406400" lvl="0" marL="457200" rtl="0" algn="l">
              <a:lnSpc>
                <a:spcPct val="90000"/>
              </a:lnSpc>
              <a:spcBef>
                <a:spcPts val="0"/>
              </a:spcBef>
              <a:spcAft>
                <a:spcPts val="0"/>
              </a:spcAft>
              <a:buSzPts val="2800"/>
              <a:buChar char="•"/>
            </a:pPr>
            <a:r>
              <a:rPr lang="en-PK"/>
              <a:t>Until Convergence </a:t>
            </a:r>
            <a:endParaRPr/>
          </a:p>
          <a:p>
            <a:pPr indent="0" lvl="0" marL="45720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PK">
                <a:highlight>
                  <a:srgbClr val="FFFF00"/>
                </a:highlight>
              </a:rPr>
              <a:t>Converged </a:t>
            </a:r>
            <a:endParaRPr>
              <a:highlight>
                <a:srgbClr val="FFFF00"/>
              </a:highlight>
            </a:endParaRPr>
          </a:p>
          <a:p>
            <a:pPr indent="0" lvl="0" marL="0" rtl="0" algn="l">
              <a:lnSpc>
                <a:spcPct val="90000"/>
              </a:lnSpc>
              <a:spcBef>
                <a:spcPts val="0"/>
              </a:spcBef>
              <a:spcAft>
                <a:spcPts val="0"/>
              </a:spcAft>
              <a:buNone/>
            </a:pPr>
            <a:r>
              <a:rPr lang="en-PK">
                <a:highlight>
                  <a:srgbClr val="FFFF00"/>
                </a:highlight>
              </a:rPr>
              <a:t>or </a:t>
            </a:r>
            <a:endParaRPr>
              <a:highlight>
                <a:srgbClr val="FFFF00"/>
              </a:highlight>
            </a:endParaRPr>
          </a:p>
          <a:p>
            <a:pPr indent="0" lvl="0" marL="0" rtl="0" algn="l">
              <a:lnSpc>
                <a:spcPct val="90000"/>
              </a:lnSpc>
              <a:spcBef>
                <a:spcPts val="0"/>
              </a:spcBef>
              <a:spcAft>
                <a:spcPts val="0"/>
              </a:spcAft>
              <a:buNone/>
            </a:pPr>
            <a:r>
              <a:rPr lang="en-PK">
                <a:highlight>
                  <a:srgbClr val="FFFF00"/>
                </a:highlight>
              </a:rPr>
              <a:t>Not Converged?</a:t>
            </a:r>
            <a:endParaRPr>
              <a:highlight>
                <a:srgbClr val="FFFF00"/>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50ff943d65_0_958"/>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Clustering</a:t>
            </a:r>
            <a:endParaRPr sz="4800">
              <a:solidFill>
                <a:srgbClr val="1F3864"/>
              </a:solidFill>
              <a:latin typeface="Twentieth Century"/>
              <a:ea typeface="Twentieth Century"/>
              <a:cs typeface="Twentieth Century"/>
              <a:sym typeface="Twentieth Century"/>
            </a:endParaRPr>
          </a:p>
        </p:txBody>
      </p:sp>
      <p:pic>
        <p:nvPicPr>
          <p:cNvPr id="387" name="Google Shape;387;g250ff943d65_0_958"/>
          <p:cNvPicPr preferRelativeResize="0"/>
          <p:nvPr/>
        </p:nvPicPr>
        <p:blipFill rotWithShape="1">
          <a:blip r:embed="rId3">
            <a:alphaModFix/>
          </a:blip>
          <a:srcRect b="0" l="0" r="0" t="3549"/>
          <a:stretch/>
        </p:blipFill>
        <p:spPr>
          <a:xfrm>
            <a:off x="2334950" y="1029400"/>
            <a:ext cx="6896000" cy="5900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50ff943d65_0_939"/>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a:t>When K-means Algorithm ends?</a:t>
            </a:r>
            <a:endParaRPr sz="4800">
              <a:solidFill>
                <a:srgbClr val="1F3864"/>
              </a:solidFill>
              <a:latin typeface="Twentieth Century"/>
              <a:ea typeface="Twentieth Century"/>
              <a:cs typeface="Twentieth Century"/>
              <a:sym typeface="Twentieth Century"/>
            </a:endParaRPr>
          </a:p>
        </p:txBody>
      </p:sp>
      <p:sp>
        <p:nvSpPr>
          <p:cNvPr id="393" name="Google Shape;393;g250ff943d65_0_939"/>
          <p:cNvSpPr txBox="1"/>
          <p:nvPr>
            <p:ph idx="1" type="body"/>
          </p:nvPr>
        </p:nvSpPr>
        <p:spPr>
          <a:xfrm>
            <a:off x="1321100" y="2078200"/>
            <a:ext cx="9817200" cy="3383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a:p>
          <a:p>
            <a:pPr indent="-406400" lvl="0" marL="457200" rtl="0" algn="l">
              <a:lnSpc>
                <a:spcPct val="200000"/>
              </a:lnSpc>
              <a:spcBef>
                <a:spcPts val="0"/>
              </a:spcBef>
              <a:spcAft>
                <a:spcPts val="0"/>
              </a:spcAft>
              <a:buSzPts val="2800"/>
              <a:buAutoNum type="arabicPeriod"/>
            </a:pPr>
            <a:r>
              <a:rPr lang="en-PK"/>
              <a:t>No re-assignment of the data points occurs </a:t>
            </a:r>
            <a:endParaRPr/>
          </a:p>
          <a:p>
            <a:pPr indent="-406400" lvl="0" marL="457200" rtl="0" algn="l">
              <a:lnSpc>
                <a:spcPct val="200000"/>
              </a:lnSpc>
              <a:spcBef>
                <a:spcPts val="0"/>
              </a:spcBef>
              <a:spcAft>
                <a:spcPts val="0"/>
              </a:spcAft>
              <a:buSzPts val="2800"/>
              <a:buAutoNum type="arabicPeriod"/>
            </a:pPr>
            <a:r>
              <a:rPr lang="en-PK"/>
              <a:t>No </a:t>
            </a:r>
            <a:r>
              <a:rPr lang="en-PK"/>
              <a:t>relocation</a:t>
            </a:r>
            <a:r>
              <a:rPr lang="en-PK"/>
              <a:t>/ re-positioning of centroids</a:t>
            </a:r>
            <a:endParaRPr/>
          </a:p>
          <a:p>
            <a:pPr indent="0" lvl="0" marL="457200" rtl="0" algn="l">
              <a:lnSpc>
                <a:spcPct val="90000"/>
              </a:lnSpc>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50ff943d65_0_1080"/>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a:t>
            </a:r>
            <a:r>
              <a:rPr lang="en-PK"/>
              <a:t>Algorithm</a:t>
            </a:r>
            <a:endParaRPr sz="4800">
              <a:solidFill>
                <a:srgbClr val="1F3864"/>
              </a:solidFill>
              <a:latin typeface="Twentieth Century"/>
              <a:ea typeface="Twentieth Century"/>
              <a:cs typeface="Twentieth Century"/>
              <a:sym typeface="Twentieth Century"/>
            </a:endParaRPr>
          </a:p>
        </p:txBody>
      </p:sp>
      <p:grpSp>
        <p:nvGrpSpPr>
          <p:cNvPr id="399" name="Google Shape;399;g250ff943d65_0_1080"/>
          <p:cNvGrpSpPr/>
          <p:nvPr/>
        </p:nvGrpSpPr>
        <p:grpSpPr>
          <a:xfrm>
            <a:off x="622763" y="1800750"/>
            <a:ext cx="10826276" cy="4628100"/>
            <a:chOff x="622763" y="1800750"/>
            <a:chExt cx="10826276" cy="4628100"/>
          </a:xfrm>
        </p:grpSpPr>
        <p:pic>
          <p:nvPicPr>
            <p:cNvPr id="400" name="Google Shape;400;g250ff943d65_0_1080"/>
            <p:cNvPicPr preferRelativeResize="0"/>
            <p:nvPr/>
          </p:nvPicPr>
          <p:blipFill rotWithShape="1">
            <a:blip r:embed="rId3">
              <a:alphaModFix/>
            </a:blip>
            <a:srcRect b="0" l="0" r="0" t="18857"/>
            <a:stretch/>
          </p:blipFill>
          <p:spPr>
            <a:xfrm>
              <a:off x="622763" y="1800750"/>
              <a:ext cx="10826276" cy="4628100"/>
            </a:xfrm>
            <a:prstGeom prst="rect">
              <a:avLst/>
            </a:prstGeom>
            <a:noFill/>
            <a:ln>
              <a:noFill/>
            </a:ln>
          </p:spPr>
        </p:pic>
        <p:sp>
          <p:nvSpPr>
            <p:cNvPr id="401" name="Google Shape;401;g250ff943d65_0_1080"/>
            <p:cNvSpPr/>
            <p:nvPr/>
          </p:nvSpPr>
          <p:spPr>
            <a:xfrm>
              <a:off x="3122400" y="4416925"/>
              <a:ext cx="4635900" cy="74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250ff943d65_0_1080"/>
            <p:cNvSpPr/>
            <p:nvPr/>
          </p:nvSpPr>
          <p:spPr>
            <a:xfrm>
              <a:off x="6458375" y="2165375"/>
              <a:ext cx="2127300" cy="629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250ff943d65_0_1080"/>
            <p:cNvSpPr/>
            <p:nvPr/>
          </p:nvSpPr>
          <p:spPr>
            <a:xfrm>
              <a:off x="7758300" y="3019000"/>
              <a:ext cx="2127300" cy="629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250ff943d65_0_1080"/>
            <p:cNvSpPr/>
            <p:nvPr/>
          </p:nvSpPr>
          <p:spPr>
            <a:xfrm>
              <a:off x="1385450" y="4924475"/>
              <a:ext cx="2127300" cy="629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50ff943d65_0_1090"/>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a:t>
            </a:r>
            <a:r>
              <a:rPr lang="en-PK"/>
              <a:t>Algorithm</a:t>
            </a:r>
            <a:endParaRPr sz="4800">
              <a:solidFill>
                <a:srgbClr val="1F3864"/>
              </a:solidFill>
              <a:latin typeface="Twentieth Century"/>
              <a:ea typeface="Twentieth Century"/>
              <a:cs typeface="Twentieth Century"/>
              <a:sym typeface="Twentieth Century"/>
            </a:endParaRPr>
          </a:p>
        </p:txBody>
      </p:sp>
      <p:pic>
        <p:nvPicPr>
          <p:cNvPr id="410" name="Google Shape;410;g250ff943d65_0_1090"/>
          <p:cNvPicPr preferRelativeResize="0"/>
          <p:nvPr/>
        </p:nvPicPr>
        <p:blipFill rotWithShape="1">
          <a:blip r:embed="rId3">
            <a:alphaModFix/>
          </a:blip>
          <a:srcRect b="0" l="4733" r="2087" t="20540"/>
          <a:stretch/>
        </p:blipFill>
        <p:spPr>
          <a:xfrm>
            <a:off x="926063" y="1769550"/>
            <a:ext cx="10339875" cy="4645275"/>
          </a:xfrm>
          <a:prstGeom prst="rect">
            <a:avLst/>
          </a:prstGeom>
          <a:noFill/>
          <a:ln>
            <a:noFill/>
          </a:ln>
        </p:spPr>
      </p:pic>
      <p:sp>
        <p:nvSpPr>
          <p:cNvPr id="411" name="Google Shape;411;g250ff943d65_0_1090"/>
          <p:cNvSpPr/>
          <p:nvPr/>
        </p:nvSpPr>
        <p:spPr>
          <a:xfrm>
            <a:off x="8586775" y="1913425"/>
            <a:ext cx="3256500" cy="1200300"/>
          </a:xfrm>
          <a:prstGeom prst="wedgeRoundRectCallout">
            <a:avLst>
              <a:gd fmla="val -70395" name="adj1"/>
              <a:gd fmla="val 85300" name="adj2"/>
              <a:gd fmla="val 0" name="adj3"/>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PK" sz="1900"/>
              <a:t>For all data points of training data: </a:t>
            </a:r>
            <a:endParaRPr b="1" sz="1900"/>
          </a:p>
          <a:p>
            <a:pPr indent="0" lvl="0" marL="0" rtl="0" algn="l">
              <a:spcBef>
                <a:spcPts val="0"/>
              </a:spcBef>
              <a:spcAft>
                <a:spcPts val="0"/>
              </a:spcAft>
              <a:buNone/>
            </a:pPr>
            <a:r>
              <a:rPr b="1" lang="en-PK" sz="1900"/>
              <a:t>Find closest centroid c</a:t>
            </a:r>
            <a:r>
              <a:rPr b="1" baseline="30000" lang="en-PK" sz="1900"/>
              <a:t>(i)</a:t>
            </a:r>
            <a:endParaRPr b="1" baseline="30000" sz="1900"/>
          </a:p>
        </p:txBody>
      </p:sp>
      <p:sp>
        <p:nvSpPr>
          <p:cNvPr id="412" name="Google Shape;412;g250ff943d65_0_1090"/>
          <p:cNvSpPr/>
          <p:nvPr/>
        </p:nvSpPr>
        <p:spPr>
          <a:xfrm>
            <a:off x="1893825" y="3352475"/>
            <a:ext cx="9372000" cy="1325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250ff943d65_0_1090"/>
          <p:cNvSpPr/>
          <p:nvPr/>
        </p:nvSpPr>
        <p:spPr>
          <a:xfrm>
            <a:off x="6815975" y="5985600"/>
            <a:ext cx="4149900" cy="872400"/>
          </a:xfrm>
          <a:prstGeom prst="wedgeRoundRectCallout">
            <a:avLst>
              <a:gd fmla="val -50723" name="adj1"/>
              <a:gd fmla="val -76602" name="adj2"/>
              <a:gd fmla="val 0" name="adj3"/>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PK" sz="1900"/>
              <a:t>Average of points is recomputed for all centroids relocation</a:t>
            </a:r>
            <a:endParaRPr b="1" sz="1900"/>
          </a:p>
        </p:txBody>
      </p:sp>
      <p:sp>
        <p:nvSpPr>
          <p:cNvPr id="414" name="Google Shape;414;g250ff943d65_0_1090"/>
          <p:cNvSpPr/>
          <p:nvPr/>
        </p:nvSpPr>
        <p:spPr>
          <a:xfrm>
            <a:off x="1893825" y="4808488"/>
            <a:ext cx="9372000" cy="919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50ff943d65_0_1095"/>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sz="4800">
                <a:solidFill>
                  <a:srgbClr val="1F3864"/>
                </a:solidFill>
                <a:latin typeface="Twentieth Century"/>
                <a:ea typeface="Twentieth Century"/>
                <a:cs typeface="Twentieth Century"/>
                <a:sym typeface="Twentieth Century"/>
              </a:rPr>
              <a:t>K-means </a:t>
            </a:r>
            <a:r>
              <a:rPr lang="en-PK"/>
              <a:t>Optimization Objective</a:t>
            </a:r>
            <a:endParaRPr sz="4800">
              <a:solidFill>
                <a:srgbClr val="1F3864"/>
              </a:solidFill>
              <a:latin typeface="Twentieth Century"/>
              <a:ea typeface="Twentieth Century"/>
              <a:cs typeface="Twentieth Century"/>
              <a:sym typeface="Twentieth Century"/>
            </a:endParaRPr>
          </a:p>
        </p:txBody>
      </p:sp>
      <p:pic>
        <p:nvPicPr>
          <p:cNvPr id="420" name="Google Shape;420;g250ff943d65_0_1095"/>
          <p:cNvPicPr preferRelativeResize="0"/>
          <p:nvPr/>
        </p:nvPicPr>
        <p:blipFill rotWithShape="1">
          <a:blip r:embed="rId3">
            <a:alphaModFix/>
          </a:blip>
          <a:srcRect b="0" l="0" r="-3092" t="14486"/>
          <a:stretch/>
        </p:blipFill>
        <p:spPr>
          <a:xfrm>
            <a:off x="1079900" y="2006898"/>
            <a:ext cx="9427273" cy="4119325"/>
          </a:xfrm>
          <a:prstGeom prst="rect">
            <a:avLst/>
          </a:prstGeom>
          <a:noFill/>
          <a:ln>
            <a:noFill/>
          </a:ln>
        </p:spPr>
      </p:pic>
      <p:sp>
        <p:nvSpPr>
          <p:cNvPr id="421" name="Google Shape;421;g250ff943d65_0_1095"/>
          <p:cNvSpPr/>
          <p:nvPr/>
        </p:nvSpPr>
        <p:spPr>
          <a:xfrm>
            <a:off x="8256575" y="2572300"/>
            <a:ext cx="3650400" cy="1455600"/>
          </a:xfrm>
          <a:prstGeom prst="wedgeRoundRectCallout">
            <a:avLst>
              <a:gd fmla="val -70555" name="adj1"/>
              <a:gd fmla="val 57309" name="adj2"/>
              <a:gd fmla="val 0" name="adj3"/>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PK" sz="1900">
                <a:solidFill>
                  <a:schemeClr val="dk1"/>
                </a:solidFill>
              </a:rPr>
              <a:t>x</a:t>
            </a:r>
            <a:r>
              <a:rPr b="1" baseline="30000" lang="en-PK" sz="1900">
                <a:solidFill>
                  <a:schemeClr val="dk1"/>
                </a:solidFill>
              </a:rPr>
              <a:t>(i) </a:t>
            </a:r>
            <a:r>
              <a:rPr b="1" lang="en-PK" sz="1900">
                <a:solidFill>
                  <a:schemeClr val="dk1"/>
                </a:solidFill>
              </a:rPr>
              <a:t>training example i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PK" sz="1900">
                <a:solidFill>
                  <a:schemeClr val="dk1"/>
                </a:solidFill>
              </a:rPr>
              <a:t>u</a:t>
            </a:r>
            <a:r>
              <a:rPr b="1" baseline="-25000" lang="en-PK" sz="1900">
                <a:solidFill>
                  <a:schemeClr val="dk1"/>
                </a:solidFill>
              </a:rPr>
              <a:t>c</a:t>
            </a:r>
            <a:r>
              <a:rPr b="1" baseline="30000" lang="en-PK" sz="1900">
                <a:solidFill>
                  <a:schemeClr val="dk1"/>
                </a:solidFill>
              </a:rPr>
              <a:t>(i) </a:t>
            </a:r>
            <a:r>
              <a:rPr b="1" lang="en-PK" sz="1900">
                <a:solidFill>
                  <a:schemeClr val="dk1"/>
                </a:solidFill>
              </a:rPr>
              <a:t>cluster centroid of x</a:t>
            </a:r>
            <a:r>
              <a:rPr b="1" baseline="30000" lang="en-PK" sz="1900">
                <a:solidFill>
                  <a:schemeClr val="dk1"/>
                </a:solidFill>
              </a:rPr>
              <a:t>(i) </a:t>
            </a:r>
            <a:endParaRPr b="1" sz="1900">
              <a:solidFill>
                <a:schemeClr val="dk1"/>
              </a:solidFill>
            </a:endParaRPr>
          </a:p>
        </p:txBody>
      </p:sp>
      <p:sp>
        <p:nvSpPr>
          <p:cNvPr id="422" name="Google Shape;422;g250ff943d65_0_1095"/>
          <p:cNvSpPr/>
          <p:nvPr/>
        </p:nvSpPr>
        <p:spPr>
          <a:xfrm>
            <a:off x="1382400" y="3892700"/>
            <a:ext cx="9427200" cy="145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50ff943d65_0_262"/>
          <p:cNvSpPr txBox="1"/>
          <p:nvPr>
            <p:ph idx="1" type="subTitle"/>
          </p:nvPr>
        </p:nvSpPr>
        <p:spPr>
          <a:xfrm>
            <a:off x="1613650" y="222825"/>
            <a:ext cx="10162800" cy="1056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SzPts val="4800"/>
              <a:buNone/>
            </a:pPr>
            <a:r>
              <a:rPr lang="en-PK" sz="4800">
                <a:solidFill>
                  <a:srgbClr val="1F3864"/>
                </a:solidFill>
              </a:rPr>
              <a:t>Supervised Learning</a:t>
            </a:r>
            <a:endParaRPr sz="4800">
              <a:solidFill>
                <a:srgbClr val="1F3864"/>
              </a:solidFill>
            </a:endParaRPr>
          </a:p>
          <a:p>
            <a:pPr indent="0" lvl="0" marL="0" rtl="0" algn="l">
              <a:lnSpc>
                <a:spcPct val="100000"/>
              </a:lnSpc>
              <a:spcBef>
                <a:spcPts val="0"/>
              </a:spcBef>
              <a:spcAft>
                <a:spcPts val="0"/>
              </a:spcAft>
              <a:buSzPts val="3700"/>
              <a:buNone/>
            </a:pPr>
            <a:r>
              <a:t/>
            </a:r>
            <a:endParaRPr/>
          </a:p>
        </p:txBody>
      </p:sp>
      <p:sp>
        <p:nvSpPr>
          <p:cNvPr id="112" name="Google Shape;112;g250ff943d65_0_262"/>
          <p:cNvSpPr/>
          <p:nvPr/>
        </p:nvSpPr>
        <p:spPr>
          <a:xfrm>
            <a:off x="3123725" y="2103573"/>
            <a:ext cx="5321889" cy="2572231"/>
          </a:xfrm>
          <a:custGeom>
            <a:rect b="b" l="l" r="r" t="t"/>
            <a:pathLst>
              <a:path extrusionOk="0" h="62429" w="151556">
                <a:moveTo>
                  <a:pt x="0" y="0"/>
                </a:moveTo>
                <a:lnTo>
                  <a:pt x="392" y="62429"/>
                </a:lnTo>
                <a:lnTo>
                  <a:pt x="151556" y="62037"/>
                </a:lnTo>
              </a:path>
            </a:pathLst>
          </a:custGeom>
          <a:noFill/>
          <a:ln cap="flat" cmpd="sng" w="38100">
            <a:solidFill>
              <a:schemeClr val="dk2"/>
            </a:solidFill>
            <a:prstDash val="solid"/>
            <a:round/>
            <a:headEnd len="med" w="med" type="triangle"/>
            <a:tailEnd len="med" w="med" type="triangle"/>
          </a:ln>
        </p:spPr>
      </p:sp>
      <p:sp>
        <p:nvSpPr>
          <p:cNvPr id="113" name="Google Shape;113;g250ff943d65_0_262"/>
          <p:cNvSpPr txBox="1"/>
          <p:nvPr/>
        </p:nvSpPr>
        <p:spPr>
          <a:xfrm>
            <a:off x="4707084" y="4990899"/>
            <a:ext cx="1691400" cy="58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PK" sz="1900" u="none" cap="none" strike="noStrike">
                <a:solidFill>
                  <a:srgbClr val="000000"/>
                </a:solidFill>
                <a:latin typeface="Arial"/>
                <a:ea typeface="Arial"/>
                <a:cs typeface="Arial"/>
                <a:sym typeface="Arial"/>
              </a:rPr>
              <a:t>Feature 1</a:t>
            </a:r>
            <a:endParaRPr b="1" i="0" sz="1900" u="none" cap="none" strike="noStrike">
              <a:solidFill>
                <a:srgbClr val="000000"/>
              </a:solidFill>
              <a:latin typeface="Arial"/>
              <a:ea typeface="Arial"/>
              <a:cs typeface="Arial"/>
              <a:sym typeface="Arial"/>
            </a:endParaRPr>
          </a:p>
        </p:txBody>
      </p:sp>
      <p:sp>
        <p:nvSpPr>
          <p:cNvPr id="114" name="Google Shape;114;g250ff943d65_0_262"/>
          <p:cNvSpPr/>
          <p:nvPr/>
        </p:nvSpPr>
        <p:spPr>
          <a:xfrm>
            <a:off x="5827876" y="3019812"/>
            <a:ext cx="262200" cy="370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250ff943d65_0_262"/>
          <p:cNvSpPr/>
          <p:nvPr/>
        </p:nvSpPr>
        <p:spPr>
          <a:xfrm>
            <a:off x="5282825" y="2373661"/>
            <a:ext cx="262200" cy="370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250ff943d65_0_262"/>
          <p:cNvSpPr/>
          <p:nvPr/>
        </p:nvSpPr>
        <p:spPr>
          <a:xfrm>
            <a:off x="5915838" y="2499743"/>
            <a:ext cx="262200" cy="370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250ff943d65_0_262"/>
          <p:cNvSpPr/>
          <p:nvPr/>
        </p:nvSpPr>
        <p:spPr>
          <a:xfrm>
            <a:off x="3523014" y="4085043"/>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250ff943d65_0_262"/>
          <p:cNvSpPr/>
          <p:nvPr/>
        </p:nvSpPr>
        <p:spPr>
          <a:xfrm>
            <a:off x="4019783" y="3815120"/>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250ff943d65_0_262"/>
          <p:cNvSpPr/>
          <p:nvPr/>
        </p:nvSpPr>
        <p:spPr>
          <a:xfrm>
            <a:off x="4444987" y="4085043"/>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250ff943d65_0_262"/>
          <p:cNvSpPr/>
          <p:nvPr/>
        </p:nvSpPr>
        <p:spPr>
          <a:xfrm>
            <a:off x="4889224" y="3891634"/>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250ff943d65_0_262"/>
          <p:cNvSpPr/>
          <p:nvPr/>
        </p:nvSpPr>
        <p:spPr>
          <a:xfrm>
            <a:off x="4281879" y="3390148"/>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250ff943d65_0_262"/>
          <p:cNvSpPr/>
          <p:nvPr/>
        </p:nvSpPr>
        <p:spPr>
          <a:xfrm>
            <a:off x="5020728" y="2003325"/>
            <a:ext cx="262200" cy="370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250ff943d65_0_262"/>
          <p:cNvSpPr/>
          <p:nvPr/>
        </p:nvSpPr>
        <p:spPr>
          <a:xfrm>
            <a:off x="5544921" y="2103573"/>
            <a:ext cx="262200" cy="370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250ff943d65_0_262"/>
          <p:cNvSpPr txBox="1"/>
          <p:nvPr/>
        </p:nvSpPr>
        <p:spPr>
          <a:xfrm>
            <a:off x="1613650" y="3232669"/>
            <a:ext cx="1384200" cy="58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PK" sz="1900" u="none" cap="none" strike="noStrike">
                <a:solidFill>
                  <a:srgbClr val="000000"/>
                </a:solidFill>
                <a:latin typeface="Arial"/>
                <a:ea typeface="Arial"/>
                <a:cs typeface="Arial"/>
                <a:sym typeface="Arial"/>
              </a:rPr>
              <a:t>Feature 2</a:t>
            </a:r>
            <a:endParaRPr b="1" i="0" sz="1900" u="none" cap="none" strike="noStrike">
              <a:solidFill>
                <a:srgbClr val="000000"/>
              </a:solidFill>
              <a:latin typeface="Arial"/>
              <a:ea typeface="Arial"/>
              <a:cs typeface="Arial"/>
              <a:sym typeface="Arial"/>
            </a:endParaRPr>
          </a:p>
        </p:txBody>
      </p:sp>
      <p:sp>
        <p:nvSpPr>
          <p:cNvPr id="125" name="Google Shape;125;g250ff943d65_0_262"/>
          <p:cNvSpPr/>
          <p:nvPr/>
        </p:nvSpPr>
        <p:spPr>
          <a:xfrm>
            <a:off x="4806669" y="2505677"/>
            <a:ext cx="262200" cy="370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250ff943d65_0_262"/>
          <p:cNvSpPr/>
          <p:nvPr/>
        </p:nvSpPr>
        <p:spPr>
          <a:xfrm>
            <a:off x="4495939" y="3641324"/>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250f1848f8e_0_1"/>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a:t>Using </a:t>
            </a:r>
            <a:r>
              <a:rPr lang="en-PK" sz="4800">
                <a:solidFill>
                  <a:srgbClr val="1F3864"/>
                </a:solidFill>
                <a:latin typeface="Twentieth Century"/>
                <a:ea typeface="Twentieth Century"/>
                <a:cs typeface="Twentieth Century"/>
                <a:sym typeface="Twentieth Century"/>
              </a:rPr>
              <a:t>K-means Clust</a:t>
            </a:r>
            <a:r>
              <a:rPr lang="en-PK"/>
              <a:t>ering</a:t>
            </a:r>
            <a:endParaRPr sz="4800">
              <a:solidFill>
                <a:srgbClr val="1F3864"/>
              </a:solidFill>
              <a:latin typeface="Twentieth Century"/>
              <a:ea typeface="Twentieth Century"/>
              <a:cs typeface="Twentieth Century"/>
              <a:sym typeface="Twentieth Century"/>
            </a:endParaRPr>
          </a:p>
        </p:txBody>
      </p:sp>
      <p:sp>
        <p:nvSpPr>
          <p:cNvPr id="428" name="Google Shape;428;g250f1848f8e_0_1"/>
          <p:cNvSpPr txBox="1"/>
          <p:nvPr/>
        </p:nvSpPr>
        <p:spPr>
          <a:xfrm>
            <a:off x="1385450" y="2190950"/>
            <a:ext cx="9857400" cy="25551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50000"/>
              </a:lnSpc>
              <a:spcBef>
                <a:spcPts val="0"/>
              </a:spcBef>
              <a:spcAft>
                <a:spcPts val="0"/>
              </a:spcAft>
              <a:buNone/>
            </a:pPr>
            <a:r>
              <a:rPr lang="en-PK" sz="2800">
                <a:solidFill>
                  <a:srgbClr val="204A87"/>
                </a:solidFill>
                <a:highlight>
                  <a:srgbClr val="F6F6F6"/>
                </a:highlight>
                <a:latin typeface="Consolas"/>
                <a:ea typeface="Consolas"/>
                <a:cs typeface="Consolas"/>
                <a:sym typeface="Consolas"/>
              </a:rPr>
              <a:t>from</a:t>
            </a:r>
            <a:r>
              <a:rPr lang="en-PK" sz="2800">
                <a:solidFill>
                  <a:srgbClr val="212529"/>
                </a:solidFill>
                <a:highlight>
                  <a:srgbClr val="F6F6F6"/>
                </a:highlight>
                <a:latin typeface="Consolas"/>
                <a:ea typeface="Consolas"/>
                <a:cs typeface="Consolas"/>
                <a:sym typeface="Consolas"/>
              </a:rPr>
              <a:t> </a:t>
            </a:r>
            <a:r>
              <a:rPr lang="en-PK" sz="2800">
                <a:solidFill>
                  <a:schemeClr val="dk1"/>
                </a:solidFill>
                <a:highlight>
                  <a:srgbClr val="F6F6F6"/>
                </a:highlight>
                <a:latin typeface="Consolas"/>
                <a:ea typeface="Consolas"/>
                <a:cs typeface="Consolas"/>
                <a:sym typeface="Consolas"/>
              </a:rPr>
              <a:t>sklearn.cluster</a:t>
            </a:r>
            <a:r>
              <a:rPr lang="en-PK" sz="2800">
                <a:solidFill>
                  <a:srgbClr val="212529"/>
                </a:solidFill>
                <a:highlight>
                  <a:srgbClr val="F6F6F6"/>
                </a:highlight>
                <a:latin typeface="Consolas"/>
                <a:ea typeface="Consolas"/>
                <a:cs typeface="Consolas"/>
                <a:sym typeface="Consolas"/>
              </a:rPr>
              <a:t> </a:t>
            </a:r>
            <a:r>
              <a:rPr lang="en-PK" sz="2800">
                <a:solidFill>
                  <a:srgbClr val="204A87"/>
                </a:solidFill>
                <a:highlight>
                  <a:srgbClr val="F6F6F6"/>
                </a:highlight>
                <a:latin typeface="Consolas"/>
                <a:ea typeface="Consolas"/>
                <a:cs typeface="Consolas"/>
                <a:sym typeface="Consolas"/>
              </a:rPr>
              <a:t>import</a:t>
            </a:r>
            <a:r>
              <a:rPr lang="en-PK" sz="2800">
                <a:solidFill>
                  <a:srgbClr val="212529"/>
                </a:solidFill>
                <a:highlight>
                  <a:srgbClr val="F6F6F6"/>
                </a:highlight>
                <a:latin typeface="Consolas"/>
                <a:ea typeface="Consolas"/>
                <a:cs typeface="Consolas"/>
                <a:sym typeface="Consolas"/>
              </a:rPr>
              <a:t> </a:t>
            </a:r>
            <a:r>
              <a:rPr lang="en-PK" sz="2800">
                <a:solidFill>
                  <a:schemeClr val="dk1"/>
                </a:solidFill>
                <a:highlight>
                  <a:srgbClr val="F6F6F6"/>
                </a:highlight>
                <a:latin typeface="Consolas"/>
                <a:ea typeface="Consolas"/>
                <a:cs typeface="Consolas"/>
                <a:sym typeface="Consolas"/>
              </a:rPr>
              <a:t>KMeans</a:t>
            </a:r>
            <a:endParaRPr sz="2800">
              <a:solidFill>
                <a:schemeClr val="dk1"/>
              </a:solidFill>
              <a:highlight>
                <a:srgbClr val="F6F6F6"/>
              </a:highlight>
              <a:latin typeface="Consolas"/>
              <a:ea typeface="Consolas"/>
              <a:cs typeface="Consolas"/>
              <a:sym typeface="Consolas"/>
            </a:endParaRPr>
          </a:p>
          <a:p>
            <a:pPr indent="0" lvl="0" marL="139700" marR="139700" rtl="0" algn="l">
              <a:lnSpc>
                <a:spcPct val="150000"/>
              </a:lnSpc>
              <a:spcBef>
                <a:spcPts val="0"/>
              </a:spcBef>
              <a:spcAft>
                <a:spcPts val="0"/>
              </a:spcAft>
              <a:buNone/>
            </a:pPr>
            <a:r>
              <a:rPr lang="en-PK" sz="2800">
                <a:solidFill>
                  <a:schemeClr val="dk1"/>
                </a:solidFill>
                <a:highlight>
                  <a:srgbClr val="F6F6F6"/>
                </a:highlight>
                <a:latin typeface="Consolas"/>
                <a:ea typeface="Consolas"/>
                <a:cs typeface="Consolas"/>
                <a:sym typeface="Consolas"/>
              </a:rPr>
              <a:t>kmeans</a:t>
            </a:r>
            <a:r>
              <a:rPr lang="en-PK" sz="2800">
                <a:solidFill>
                  <a:srgbClr val="212529"/>
                </a:solidFill>
                <a:highlight>
                  <a:srgbClr val="F6F6F6"/>
                </a:highlight>
                <a:latin typeface="Consolas"/>
                <a:ea typeface="Consolas"/>
                <a:cs typeface="Consolas"/>
                <a:sym typeface="Consolas"/>
              </a:rPr>
              <a:t> </a:t>
            </a:r>
            <a:r>
              <a:rPr lang="en-PK" sz="2800">
                <a:solidFill>
                  <a:srgbClr val="CE5C00"/>
                </a:solidFill>
                <a:highlight>
                  <a:srgbClr val="F6F6F6"/>
                </a:highlight>
                <a:latin typeface="Consolas"/>
                <a:ea typeface="Consolas"/>
                <a:cs typeface="Consolas"/>
                <a:sym typeface="Consolas"/>
              </a:rPr>
              <a:t>=</a:t>
            </a:r>
            <a:r>
              <a:rPr lang="en-PK" sz="2800">
                <a:solidFill>
                  <a:srgbClr val="212529"/>
                </a:solidFill>
                <a:highlight>
                  <a:srgbClr val="F6F6F6"/>
                </a:highlight>
                <a:latin typeface="Consolas"/>
                <a:ea typeface="Consolas"/>
                <a:cs typeface="Consolas"/>
                <a:sym typeface="Consolas"/>
              </a:rPr>
              <a:t> </a:t>
            </a:r>
            <a:r>
              <a:rPr lang="en-PK" sz="2800">
                <a:solidFill>
                  <a:schemeClr val="dk1"/>
                </a:solidFill>
                <a:highlight>
                  <a:srgbClr val="F6F6F6"/>
                </a:highlight>
                <a:latin typeface="Consolas"/>
                <a:ea typeface="Consolas"/>
                <a:cs typeface="Consolas"/>
                <a:sym typeface="Consolas"/>
              </a:rPr>
              <a:t>KMeans(n_clusters</a:t>
            </a:r>
            <a:r>
              <a:rPr lang="en-PK" sz="2800">
                <a:solidFill>
                  <a:srgbClr val="CE5C00"/>
                </a:solidFill>
                <a:highlight>
                  <a:srgbClr val="F6F6F6"/>
                </a:highlight>
                <a:latin typeface="Consolas"/>
                <a:ea typeface="Consolas"/>
                <a:cs typeface="Consolas"/>
                <a:sym typeface="Consolas"/>
              </a:rPr>
              <a:t>=</a:t>
            </a:r>
            <a:r>
              <a:rPr lang="en-PK" sz="2800">
                <a:solidFill>
                  <a:schemeClr val="dk1"/>
                </a:solidFill>
                <a:highlight>
                  <a:srgbClr val="F6F6F6"/>
                </a:highlight>
                <a:latin typeface="Consolas"/>
                <a:ea typeface="Consolas"/>
                <a:cs typeface="Consolas"/>
                <a:sym typeface="Consolas"/>
              </a:rPr>
              <a:t>k,</a:t>
            </a:r>
            <a:r>
              <a:rPr lang="en-PK" sz="2800">
                <a:solidFill>
                  <a:srgbClr val="212529"/>
                </a:solidFill>
                <a:highlight>
                  <a:srgbClr val="F6F6F6"/>
                </a:highlight>
                <a:latin typeface="Consolas"/>
                <a:ea typeface="Consolas"/>
                <a:cs typeface="Consolas"/>
                <a:sym typeface="Consolas"/>
              </a:rPr>
              <a:t> </a:t>
            </a:r>
            <a:r>
              <a:rPr lang="en-PK" sz="2800">
                <a:solidFill>
                  <a:srgbClr val="CE5C00"/>
                </a:solidFill>
                <a:highlight>
                  <a:srgbClr val="F6F6F6"/>
                </a:highlight>
                <a:latin typeface="Consolas"/>
                <a:ea typeface="Consolas"/>
                <a:cs typeface="Consolas"/>
                <a:sym typeface="Consolas"/>
              </a:rPr>
              <a:t>**</a:t>
            </a:r>
            <a:r>
              <a:rPr lang="en-PK" sz="2800">
                <a:solidFill>
                  <a:schemeClr val="dk1"/>
                </a:solidFill>
                <a:highlight>
                  <a:srgbClr val="F6F6F6"/>
                </a:highlight>
                <a:latin typeface="Consolas"/>
                <a:ea typeface="Consolas"/>
                <a:cs typeface="Consolas"/>
                <a:sym typeface="Consolas"/>
              </a:rPr>
              <a:t>kmeans_kwargs)</a:t>
            </a:r>
            <a:endParaRPr sz="2800">
              <a:solidFill>
                <a:schemeClr val="dk1"/>
              </a:solidFill>
              <a:highlight>
                <a:srgbClr val="F6F6F6"/>
              </a:highlight>
              <a:latin typeface="Consolas"/>
              <a:ea typeface="Consolas"/>
              <a:cs typeface="Consolas"/>
              <a:sym typeface="Consolas"/>
            </a:endParaRPr>
          </a:p>
          <a:p>
            <a:pPr indent="0" lvl="0" marL="139700" marR="139700" rtl="0" algn="l">
              <a:lnSpc>
                <a:spcPct val="150000"/>
              </a:lnSpc>
              <a:spcBef>
                <a:spcPts val="0"/>
              </a:spcBef>
              <a:spcAft>
                <a:spcPts val="0"/>
              </a:spcAft>
              <a:buNone/>
            </a:pPr>
            <a:r>
              <a:rPr lang="en-PK" sz="2800">
                <a:solidFill>
                  <a:schemeClr val="dk1"/>
                </a:solidFill>
                <a:highlight>
                  <a:srgbClr val="F6F6F6"/>
                </a:highlight>
                <a:latin typeface="Consolas"/>
                <a:ea typeface="Consolas"/>
                <a:cs typeface="Consolas"/>
                <a:sym typeface="Consolas"/>
              </a:rPr>
              <a:t>kmeans.</a:t>
            </a:r>
            <a:r>
              <a:rPr lang="en-PK" sz="2800">
                <a:solidFill>
                  <a:srgbClr val="204A87"/>
                </a:solidFill>
                <a:highlight>
                  <a:srgbClr val="F6F6F6"/>
                </a:highlight>
                <a:latin typeface="Consolas"/>
                <a:ea typeface="Consolas"/>
                <a:cs typeface="Consolas"/>
                <a:sym typeface="Consolas"/>
              </a:rPr>
              <a:t>fit</a:t>
            </a:r>
            <a:r>
              <a:rPr lang="en-PK" sz="2800">
                <a:solidFill>
                  <a:schemeClr val="dk1"/>
                </a:solidFill>
                <a:highlight>
                  <a:srgbClr val="F6F6F6"/>
                </a:highlight>
                <a:latin typeface="Consolas"/>
                <a:ea typeface="Consolas"/>
                <a:cs typeface="Consolas"/>
                <a:sym typeface="Consolas"/>
              </a:rPr>
              <a:t>(features)</a:t>
            </a:r>
            <a:endParaRPr sz="2800">
              <a:solidFill>
                <a:schemeClr val="dk1"/>
              </a:solidFill>
              <a:highlight>
                <a:srgbClr val="F6F6F6"/>
              </a:highlight>
              <a:latin typeface="Consolas"/>
              <a:ea typeface="Consolas"/>
              <a:cs typeface="Consolas"/>
              <a:sym typeface="Consolas"/>
            </a:endParaRPr>
          </a:p>
          <a:p>
            <a:pPr indent="0" lvl="0" marL="139700" marR="139700" rtl="0" algn="l">
              <a:lnSpc>
                <a:spcPct val="150000"/>
              </a:lnSpc>
              <a:spcBef>
                <a:spcPts val="0"/>
              </a:spcBef>
              <a:spcAft>
                <a:spcPts val="0"/>
              </a:spcAft>
              <a:buNone/>
            </a:pPr>
            <a:r>
              <a:t/>
            </a:r>
            <a:endParaRPr sz="2800">
              <a:solidFill>
                <a:schemeClr val="dk1"/>
              </a:solidFill>
              <a:highlight>
                <a:srgbClr val="F6F6F6"/>
              </a:highlight>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2" name="Shape 432"/>
        <p:cNvGrpSpPr/>
        <p:nvPr/>
      </p:nvGrpSpPr>
      <p:grpSpPr>
        <a:xfrm>
          <a:off x="0" y="0"/>
          <a:ext cx="0" cy="0"/>
          <a:chOff x="0" y="0"/>
          <a:chExt cx="0" cy="0"/>
        </a:xfrm>
      </p:grpSpPr>
      <p:sp>
        <p:nvSpPr>
          <p:cNvPr id="433" name="Google Shape;433;p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What is Machine Learning? - by Rahul Dogra - AI World Today" id="434" name="Google Shape;434;p3"/>
          <p:cNvPicPr preferRelativeResize="0"/>
          <p:nvPr/>
        </p:nvPicPr>
        <p:blipFill rotWithShape="1">
          <a:blip r:embed="rId3">
            <a:alphaModFix/>
          </a:blip>
          <a:srcRect b="1" l="0" r="17265" t="9091"/>
          <a:stretch/>
        </p:blipFill>
        <p:spPr>
          <a:xfrm>
            <a:off x="3523488" y="10"/>
            <a:ext cx="8668512" cy="6857990"/>
          </a:xfrm>
          <a:prstGeom prst="rect">
            <a:avLst/>
          </a:prstGeom>
          <a:noFill/>
          <a:ln>
            <a:noFill/>
          </a:ln>
        </p:spPr>
      </p:pic>
      <p:sp>
        <p:nvSpPr>
          <p:cNvPr id="435" name="Google Shape;435;p3"/>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6" name="Google Shape;436;p3"/>
          <p:cNvSpPr txBox="1"/>
          <p:nvPr>
            <p:ph type="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lang="en-PK" sz="4800"/>
              <a:t>Happy Learning!</a:t>
            </a:r>
            <a:endParaRPr/>
          </a:p>
        </p:txBody>
      </p:sp>
      <p:sp>
        <p:nvSpPr>
          <p:cNvPr id="437" name="Google Shape;437;p3"/>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8" name="Google Shape;438;p3"/>
          <p:cNvSpPr/>
          <p:nvPr/>
        </p:nvSpPr>
        <p:spPr>
          <a:xfrm>
            <a:off x="481029" y="4546920"/>
            <a:ext cx="3977640"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mc:AlternateContent>
    <mc:Choice Requires="p14">
      <p:transition>
        <p14:reveal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50ff943d65_0_361"/>
          <p:cNvSpPr/>
          <p:nvPr/>
        </p:nvSpPr>
        <p:spPr>
          <a:xfrm>
            <a:off x="3123725" y="2103573"/>
            <a:ext cx="5321889" cy="2572231"/>
          </a:xfrm>
          <a:custGeom>
            <a:rect b="b" l="l" r="r" t="t"/>
            <a:pathLst>
              <a:path extrusionOk="0" h="62429" w="151556">
                <a:moveTo>
                  <a:pt x="0" y="0"/>
                </a:moveTo>
                <a:lnTo>
                  <a:pt x="392" y="62429"/>
                </a:lnTo>
                <a:lnTo>
                  <a:pt x="151556" y="62037"/>
                </a:lnTo>
              </a:path>
            </a:pathLst>
          </a:custGeom>
          <a:noFill/>
          <a:ln cap="flat" cmpd="sng" w="38100">
            <a:solidFill>
              <a:schemeClr val="dk2"/>
            </a:solidFill>
            <a:prstDash val="solid"/>
            <a:round/>
            <a:headEnd len="med" w="med" type="triangle"/>
            <a:tailEnd len="med" w="med" type="triangle"/>
          </a:ln>
        </p:spPr>
      </p:sp>
      <p:sp>
        <p:nvSpPr>
          <p:cNvPr id="132" name="Google Shape;132;g250ff943d65_0_361"/>
          <p:cNvSpPr txBox="1"/>
          <p:nvPr/>
        </p:nvSpPr>
        <p:spPr>
          <a:xfrm>
            <a:off x="4707084" y="4990899"/>
            <a:ext cx="1691400" cy="58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PK" sz="1900" u="none" cap="none" strike="noStrike">
                <a:solidFill>
                  <a:srgbClr val="000000"/>
                </a:solidFill>
                <a:latin typeface="Arial"/>
                <a:ea typeface="Arial"/>
                <a:cs typeface="Arial"/>
                <a:sym typeface="Arial"/>
              </a:rPr>
              <a:t>Feature 1</a:t>
            </a:r>
            <a:endParaRPr b="1" i="0" sz="1900" u="none" cap="none" strike="noStrike">
              <a:solidFill>
                <a:srgbClr val="000000"/>
              </a:solidFill>
              <a:latin typeface="Arial"/>
              <a:ea typeface="Arial"/>
              <a:cs typeface="Arial"/>
              <a:sym typeface="Arial"/>
            </a:endParaRPr>
          </a:p>
        </p:txBody>
      </p:sp>
      <p:sp>
        <p:nvSpPr>
          <p:cNvPr id="133" name="Google Shape;133;g250ff943d65_0_361"/>
          <p:cNvSpPr/>
          <p:nvPr/>
        </p:nvSpPr>
        <p:spPr>
          <a:xfrm>
            <a:off x="5827876" y="3019812"/>
            <a:ext cx="262200" cy="370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250ff943d65_0_361"/>
          <p:cNvSpPr/>
          <p:nvPr/>
        </p:nvSpPr>
        <p:spPr>
          <a:xfrm>
            <a:off x="5282825" y="2373661"/>
            <a:ext cx="262200" cy="370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250ff943d65_0_361"/>
          <p:cNvSpPr/>
          <p:nvPr/>
        </p:nvSpPr>
        <p:spPr>
          <a:xfrm>
            <a:off x="5915838" y="2499743"/>
            <a:ext cx="262200" cy="370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250ff943d65_0_361"/>
          <p:cNvSpPr/>
          <p:nvPr/>
        </p:nvSpPr>
        <p:spPr>
          <a:xfrm>
            <a:off x="3523014" y="4085043"/>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250ff943d65_0_361"/>
          <p:cNvSpPr/>
          <p:nvPr/>
        </p:nvSpPr>
        <p:spPr>
          <a:xfrm>
            <a:off x="4019783" y="3815120"/>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250ff943d65_0_361"/>
          <p:cNvSpPr/>
          <p:nvPr/>
        </p:nvSpPr>
        <p:spPr>
          <a:xfrm>
            <a:off x="4444987" y="4085043"/>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250ff943d65_0_361"/>
          <p:cNvSpPr/>
          <p:nvPr/>
        </p:nvSpPr>
        <p:spPr>
          <a:xfrm>
            <a:off x="4889224" y="3891634"/>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250ff943d65_0_361"/>
          <p:cNvSpPr/>
          <p:nvPr/>
        </p:nvSpPr>
        <p:spPr>
          <a:xfrm>
            <a:off x="4281879" y="3390148"/>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250ff943d65_0_361"/>
          <p:cNvSpPr/>
          <p:nvPr/>
        </p:nvSpPr>
        <p:spPr>
          <a:xfrm>
            <a:off x="5020728" y="2003325"/>
            <a:ext cx="262200" cy="370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250ff943d65_0_361"/>
          <p:cNvSpPr/>
          <p:nvPr/>
        </p:nvSpPr>
        <p:spPr>
          <a:xfrm>
            <a:off x="5544921" y="2103573"/>
            <a:ext cx="262200" cy="370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250ff943d65_0_361"/>
          <p:cNvSpPr txBox="1"/>
          <p:nvPr/>
        </p:nvSpPr>
        <p:spPr>
          <a:xfrm>
            <a:off x="1613650" y="3232669"/>
            <a:ext cx="1384200" cy="58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PK" sz="1900" u="none" cap="none" strike="noStrike">
                <a:solidFill>
                  <a:srgbClr val="000000"/>
                </a:solidFill>
                <a:latin typeface="Arial"/>
                <a:ea typeface="Arial"/>
                <a:cs typeface="Arial"/>
                <a:sym typeface="Arial"/>
              </a:rPr>
              <a:t>Feature 2</a:t>
            </a:r>
            <a:endParaRPr b="1" i="0" sz="1900" u="none" cap="none" strike="noStrike">
              <a:solidFill>
                <a:srgbClr val="000000"/>
              </a:solidFill>
              <a:latin typeface="Arial"/>
              <a:ea typeface="Arial"/>
              <a:cs typeface="Arial"/>
              <a:sym typeface="Arial"/>
            </a:endParaRPr>
          </a:p>
        </p:txBody>
      </p:sp>
      <p:sp>
        <p:nvSpPr>
          <p:cNvPr id="144" name="Google Shape;144;g250ff943d65_0_361"/>
          <p:cNvSpPr/>
          <p:nvPr/>
        </p:nvSpPr>
        <p:spPr>
          <a:xfrm>
            <a:off x="4495939" y="3641324"/>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250ff943d65_0_361"/>
          <p:cNvSpPr/>
          <p:nvPr/>
        </p:nvSpPr>
        <p:spPr>
          <a:xfrm>
            <a:off x="4758154" y="2551048"/>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250ff943d65_0_361"/>
          <p:cNvSpPr/>
          <p:nvPr/>
        </p:nvSpPr>
        <p:spPr>
          <a:xfrm>
            <a:off x="5020729" y="2054623"/>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250ff943d65_0_361"/>
          <p:cNvSpPr/>
          <p:nvPr/>
        </p:nvSpPr>
        <p:spPr>
          <a:xfrm>
            <a:off x="5282829" y="2424948"/>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250ff943d65_0_361"/>
          <p:cNvSpPr/>
          <p:nvPr/>
        </p:nvSpPr>
        <p:spPr>
          <a:xfrm>
            <a:off x="5544929" y="2154873"/>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250ff943d65_0_361"/>
          <p:cNvSpPr/>
          <p:nvPr/>
        </p:nvSpPr>
        <p:spPr>
          <a:xfrm>
            <a:off x="5915854" y="2551048"/>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250ff943d65_0_361"/>
          <p:cNvSpPr/>
          <p:nvPr/>
        </p:nvSpPr>
        <p:spPr>
          <a:xfrm>
            <a:off x="5827879" y="3071098"/>
            <a:ext cx="262200" cy="267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250ff943d65_0_361"/>
          <p:cNvSpPr txBox="1"/>
          <p:nvPr>
            <p:ph idx="1" type="subTitle"/>
          </p:nvPr>
        </p:nvSpPr>
        <p:spPr>
          <a:xfrm>
            <a:off x="1613650" y="222825"/>
            <a:ext cx="10162800" cy="1056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SzPts val="4800"/>
              <a:buNone/>
            </a:pPr>
            <a:r>
              <a:rPr lang="en-PK" sz="4800">
                <a:solidFill>
                  <a:srgbClr val="1F3864"/>
                </a:solidFill>
              </a:rPr>
              <a:t>Unsupervised Learning</a:t>
            </a:r>
            <a:endParaRPr sz="4800">
              <a:solidFill>
                <a:srgbClr val="1F3864"/>
              </a:solidFill>
            </a:endParaRPr>
          </a:p>
          <a:p>
            <a:pPr indent="0" lvl="0" marL="0" rtl="0" algn="l">
              <a:lnSpc>
                <a:spcPct val="100000"/>
              </a:lnSpc>
              <a:spcBef>
                <a:spcPts val="0"/>
              </a:spcBef>
              <a:spcAft>
                <a:spcPts val="0"/>
              </a:spcAft>
              <a:buSzPts val="37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50ff943d65_0_445"/>
          <p:cNvSpPr txBox="1"/>
          <p:nvPr>
            <p:ph idx="1" type="subTitle"/>
          </p:nvPr>
        </p:nvSpPr>
        <p:spPr>
          <a:xfrm>
            <a:off x="1613650" y="222825"/>
            <a:ext cx="10162800" cy="1056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SzPts val="4800"/>
              <a:buNone/>
            </a:pPr>
            <a:r>
              <a:rPr lang="en-PK" sz="4800">
                <a:solidFill>
                  <a:srgbClr val="1F3864"/>
                </a:solidFill>
              </a:rPr>
              <a:t>Unsupervised Learning</a:t>
            </a:r>
            <a:endParaRPr sz="4800">
              <a:solidFill>
                <a:srgbClr val="1F3864"/>
              </a:solidFill>
            </a:endParaRPr>
          </a:p>
          <a:p>
            <a:pPr indent="0" lvl="0" marL="0" rtl="0" algn="l">
              <a:lnSpc>
                <a:spcPct val="100000"/>
              </a:lnSpc>
              <a:spcBef>
                <a:spcPts val="0"/>
              </a:spcBef>
              <a:spcAft>
                <a:spcPts val="0"/>
              </a:spcAft>
              <a:buSzPts val="3700"/>
              <a:buNone/>
            </a:pPr>
            <a:r>
              <a:t/>
            </a:r>
            <a:endParaRPr/>
          </a:p>
        </p:txBody>
      </p:sp>
      <p:pic>
        <p:nvPicPr>
          <p:cNvPr id="157" name="Google Shape;157;g250ff943d65_0_445"/>
          <p:cNvPicPr preferRelativeResize="0"/>
          <p:nvPr/>
        </p:nvPicPr>
        <p:blipFill rotWithShape="1">
          <a:blip r:embed="rId3">
            <a:alphaModFix/>
          </a:blip>
          <a:srcRect b="0" l="0" r="0" t="0"/>
          <a:stretch/>
        </p:blipFill>
        <p:spPr>
          <a:xfrm>
            <a:off x="698784" y="2042567"/>
            <a:ext cx="5397500" cy="3543300"/>
          </a:xfrm>
          <a:prstGeom prst="rect">
            <a:avLst/>
          </a:prstGeom>
          <a:noFill/>
          <a:ln>
            <a:noFill/>
          </a:ln>
        </p:spPr>
      </p:pic>
      <p:pic>
        <p:nvPicPr>
          <p:cNvPr id="158" name="Google Shape;158;g250ff943d65_0_445"/>
          <p:cNvPicPr preferRelativeResize="0"/>
          <p:nvPr/>
        </p:nvPicPr>
        <p:blipFill rotWithShape="1">
          <a:blip r:embed="rId4">
            <a:alphaModFix/>
          </a:blip>
          <a:srcRect b="0" l="0" r="0" t="0"/>
          <a:stretch/>
        </p:blipFill>
        <p:spPr>
          <a:xfrm>
            <a:off x="1502467" y="5585851"/>
            <a:ext cx="3987800" cy="419100"/>
          </a:xfrm>
          <a:prstGeom prst="rect">
            <a:avLst/>
          </a:prstGeom>
          <a:noFill/>
          <a:ln>
            <a:noFill/>
          </a:ln>
        </p:spPr>
      </p:pic>
      <p:pic>
        <p:nvPicPr>
          <p:cNvPr id="159" name="Google Shape;159;g250ff943d65_0_445"/>
          <p:cNvPicPr preferRelativeResize="0"/>
          <p:nvPr/>
        </p:nvPicPr>
        <p:blipFill rotWithShape="1">
          <a:blip r:embed="rId5">
            <a:alphaModFix/>
          </a:blip>
          <a:srcRect b="0" l="0" r="0" t="0"/>
          <a:stretch/>
        </p:blipFill>
        <p:spPr>
          <a:xfrm>
            <a:off x="6632933" y="1714767"/>
            <a:ext cx="4726033" cy="4010434"/>
          </a:xfrm>
          <a:prstGeom prst="rect">
            <a:avLst/>
          </a:prstGeom>
          <a:noFill/>
          <a:ln>
            <a:noFill/>
          </a:ln>
        </p:spPr>
      </p:pic>
      <p:sp>
        <p:nvSpPr>
          <p:cNvPr id="160" name="Google Shape;160;g250ff943d65_0_445"/>
          <p:cNvSpPr/>
          <p:nvPr/>
        </p:nvSpPr>
        <p:spPr>
          <a:xfrm>
            <a:off x="7228421" y="3746957"/>
            <a:ext cx="1673391" cy="1569861"/>
          </a:xfrm>
          <a:custGeom>
            <a:rect b="b" l="l" r="r" t="t"/>
            <a:pathLst>
              <a:path extrusionOk="0" h="47097" w="50203">
                <a:moveTo>
                  <a:pt x="4030" y="5604"/>
                </a:moveTo>
                <a:cubicBezTo>
                  <a:pt x="11641" y="-2768"/>
                  <a:pt x="28649" y="-806"/>
                  <a:pt x="37972" y="5604"/>
                </a:cubicBezTo>
                <a:cubicBezTo>
                  <a:pt x="48608" y="12916"/>
                  <a:pt x="55500" y="36565"/>
                  <a:pt x="44761" y="43724"/>
                </a:cubicBezTo>
                <a:cubicBezTo>
                  <a:pt x="33163" y="51456"/>
                  <a:pt x="10519" y="44834"/>
                  <a:pt x="4552" y="32236"/>
                </a:cubicBezTo>
                <a:cubicBezTo>
                  <a:pt x="1731" y="26281"/>
                  <a:pt x="1458" y="19415"/>
                  <a:pt x="375" y="12915"/>
                </a:cubicBezTo>
                <a:cubicBezTo>
                  <a:pt x="-69" y="10249"/>
                  <a:pt x="-238" y="5082"/>
                  <a:pt x="2464" y="5082"/>
                </a:cubicBezTo>
              </a:path>
            </a:pathLst>
          </a:cu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g250ff943d65_0_445"/>
          <p:cNvSpPr/>
          <p:nvPr/>
        </p:nvSpPr>
        <p:spPr>
          <a:xfrm>
            <a:off x="8250500" y="2650595"/>
            <a:ext cx="1990217" cy="1830821"/>
          </a:xfrm>
          <a:custGeom>
            <a:rect b="b" l="l" r="r" t="t"/>
            <a:pathLst>
              <a:path extrusionOk="0" h="54926" w="59708">
                <a:moveTo>
                  <a:pt x="0" y="9775"/>
                </a:moveTo>
                <a:cubicBezTo>
                  <a:pt x="2863" y="6554"/>
                  <a:pt x="5311" y="2261"/>
                  <a:pt x="9399" y="898"/>
                </a:cubicBezTo>
                <a:cubicBezTo>
                  <a:pt x="17463" y="-1791"/>
                  <a:pt x="26487" y="2659"/>
                  <a:pt x="34464" y="5598"/>
                </a:cubicBezTo>
                <a:cubicBezTo>
                  <a:pt x="41257" y="8101"/>
                  <a:pt x="49261" y="9866"/>
                  <a:pt x="53784" y="15519"/>
                </a:cubicBezTo>
                <a:cubicBezTo>
                  <a:pt x="60648" y="24099"/>
                  <a:pt x="61527" y="38995"/>
                  <a:pt x="55873" y="48417"/>
                </a:cubicBezTo>
                <a:cubicBezTo>
                  <a:pt x="50314" y="57681"/>
                  <a:pt x="32488" y="55976"/>
                  <a:pt x="23498" y="49983"/>
                </a:cubicBezTo>
                <a:cubicBezTo>
                  <a:pt x="10732" y="41473"/>
                  <a:pt x="-6671" y="19057"/>
                  <a:pt x="4177" y="8209"/>
                </a:cubicBezTo>
              </a:path>
            </a:pathLst>
          </a:custGeom>
          <a:noFill/>
          <a:ln cap="flat" cmpd="sng" w="28575">
            <a:solidFill>
              <a:srgbClr val="00FF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g250ff943d65_0_445"/>
          <p:cNvSpPr/>
          <p:nvPr/>
        </p:nvSpPr>
        <p:spPr>
          <a:xfrm>
            <a:off x="9598967" y="2127345"/>
            <a:ext cx="1369132" cy="1175204"/>
          </a:xfrm>
          <a:custGeom>
            <a:rect b="b" l="l" r="r" t="t"/>
            <a:pathLst>
              <a:path extrusionOk="0" h="35257" w="41075">
                <a:moveTo>
                  <a:pt x="276" y="6152"/>
                </a:moveTo>
                <a:cubicBezTo>
                  <a:pt x="6368" y="60"/>
                  <a:pt x="18475" y="-1936"/>
                  <a:pt x="25863" y="2497"/>
                </a:cubicBezTo>
                <a:cubicBezTo>
                  <a:pt x="35290" y="8153"/>
                  <a:pt x="45513" y="23989"/>
                  <a:pt x="38917" y="32784"/>
                </a:cubicBezTo>
                <a:cubicBezTo>
                  <a:pt x="35575" y="37240"/>
                  <a:pt x="27519" y="34461"/>
                  <a:pt x="22208" y="32784"/>
                </a:cubicBezTo>
                <a:cubicBezTo>
                  <a:pt x="14607" y="30384"/>
                  <a:pt x="6067" y="27010"/>
                  <a:pt x="1842" y="20251"/>
                </a:cubicBezTo>
                <a:cubicBezTo>
                  <a:pt x="-1110" y="15528"/>
                  <a:pt x="81" y="8826"/>
                  <a:pt x="1842" y="3542"/>
                </a:cubicBezTo>
              </a:path>
            </a:pathLst>
          </a:custGeom>
          <a:noFill/>
          <a:ln cap="flat" cmpd="sng" w="19050">
            <a:solidFill>
              <a:srgbClr val="0000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50ff943d65_0_475"/>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a:t>Supervised vs Unsupervised Learning</a:t>
            </a:r>
            <a:endParaRPr/>
          </a:p>
        </p:txBody>
      </p:sp>
      <p:sp>
        <p:nvSpPr>
          <p:cNvPr id="168" name="Google Shape;168;g250ff943d65_0_47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graphicFrame>
        <p:nvGraphicFramePr>
          <p:cNvPr id="169" name="Google Shape;169;g250ff943d65_0_475"/>
          <p:cNvGraphicFramePr/>
          <p:nvPr/>
        </p:nvGraphicFramePr>
        <p:xfrm>
          <a:off x="952500" y="1568400"/>
          <a:ext cx="3000000" cy="3000000"/>
        </p:xfrm>
        <a:graphic>
          <a:graphicData uri="http://schemas.openxmlformats.org/drawingml/2006/table">
            <a:tbl>
              <a:tblPr>
                <a:noFill/>
                <a:tableStyleId>{B1BB3A0B-0359-4FF4-A7E0-9C28FDBEF6BA}</a:tableStyleId>
              </a:tblPr>
              <a:tblGrid>
                <a:gridCol w="2349125"/>
                <a:gridCol w="3414950"/>
                <a:gridCol w="4522925"/>
              </a:tblGrid>
              <a:tr h="381000">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Properties</a:t>
                      </a:r>
                      <a:endParaRPr b="1" sz="2400">
                        <a:solidFill>
                          <a:schemeClr val="dk1"/>
                        </a:solidFill>
                        <a:latin typeface="Twentieth Century"/>
                        <a:ea typeface="Twentieth Century"/>
                        <a:cs typeface="Twentieth Century"/>
                        <a:sym typeface="Twentieth Century"/>
                      </a:endParaRPr>
                    </a:p>
                  </a:txBody>
                  <a:tcPr marT="91425" marB="91425" marR="91425" marL="91425">
                    <a:solidFill>
                      <a:srgbClr val="B7B7B7"/>
                    </a:solidFill>
                  </a:tcPr>
                </a:tc>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Unsupervised Learning</a:t>
                      </a:r>
                      <a:endParaRPr b="1" sz="2400">
                        <a:solidFill>
                          <a:schemeClr val="dk1"/>
                        </a:solidFill>
                        <a:latin typeface="Twentieth Century"/>
                        <a:ea typeface="Twentieth Century"/>
                        <a:cs typeface="Twentieth Century"/>
                        <a:sym typeface="Twentieth Century"/>
                      </a:endParaRPr>
                    </a:p>
                  </a:txBody>
                  <a:tcPr marT="91425" marB="91425" marR="91425" marL="91425">
                    <a:solidFill>
                      <a:srgbClr val="B7B7B7"/>
                    </a:solidFill>
                  </a:tcPr>
                </a:tc>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Supervised Learning</a:t>
                      </a:r>
                      <a:endParaRPr b="1" sz="2400">
                        <a:solidFill>
                          <a:schemeClr val="dk1"/>
                        </a:solidFill>
                        <a:latin typeface="Twentieth Century"/>
                        <a:ea typeface="Twentieth Century"/>
                        <a:cs typeface="Twentieth Century"/>
                        <a:sym typeface="Twentieth Century"/>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Definition</a:t>
                      </a:r>
                      <a:endParaRPr b="1" sz="2400">
                        <a:solidFill>
                          <a:schemeClr val="dk1"/>
                        </a:solidFill>
                        <a:latin typeface="Twentieth Century"/>
                        <a:ea typeface="Twentieth Century"/>
                        <a:cs typeface="Twentieth Century"/>
                        <a:sym typeface="Twentieth Century"/>
                      </a:endParaRPr>
                    </a:p>
                  </a:txBody>
                  <a:tcPr marT="91425" marB="91425" marR="91425" marL="91425">
                    <a:solidFill>
                      <a:schemeClr val="lt2"/>
                    </a:solidFill>
                  </a:tcPr>
                </a:tc>
                <a:tc>
                  <a:txBody>
                    <a:bodyPr/>
                    <a:lstStyle/>
                    <a:p>
                      <a:pPr indent="0" lvl="0" marL="0" rtl="0" algn="l">
                        <a:spcBef>
                          <a:spcPts val="0"/>
                        </a:spcBef>
                        <a:spcAft>
                          <a:spcPts val="0"/>
                        </a:spcAft>
                        <a:buNone/>
                      </a:pPr>
                      <a:r>
                        <a:rPr lang="en-PK" sz="2400">
                          <a:solidFill>
                            <a:schemeClr val="dk1"/>
                          </a:solidFill>
                          <a:latin typeface="Twentieth Century"/>
                          <a:ea typeface="Twentieth Century"/>
                          <a:cs typeface="Twentieth Century"/>
                          <a:sym typeface="Twentieth Century"/>
                        </a:rPr>
                        <a:t>Type of machine learning that happens </a:t>
                      </a:r>
                      <a:r>
                        <a:rPr lang="en-PK" sz="2400">
                          <a:solidFill>
                            <a:srgbClr val="0000FF"/>
                          </a:solidFill>
                          <a:latin typeface="Twentieth Century"/>
                          <a:ea typeface="Twentieth Century"/>
                          <a:cs typeface="Twentieth Century"/>
                          <a:sym typeface="Twentieth Century"/>
                        </a:rPr>
                        <a:t>without human supervision</a:t>
                      </a:r>
                      <a:r>
                        <a:rPr lang="en-PK" sz="2400">
                          <a:solidFill>
                            <a:schemeClr val="dk1"/>
                          </a:solidFill>
                          <a:latin typeface="Twentieth Century"/>
                          <a:ea typeface="Twentieth Century"/>
                          <a:cs typeface="Twentieth Century"/>
                          <a:sym typeface="Twentieth Century"/>
                        </a:rPr>
                        <a:t> and machine tries to find out the patterns in data itself</a:t>
                      </a:r>
                      <a:endParaRPr sz="2400">
                        <a:solidFill>
                          <a:schemeClr val="dk1"/>
                        </a:solidFill>
                        <a:latin typeface="Twentieth Century"/>
                        <a:ea typeface="Twentieth Century"/>
                        <a:cs typeface="Twentieth Century"/>
                        <a:sym typeface="Twentieth Century"/>
                      </a:endParaRPr>
                    </a:p>
                  </a:txBody>
                  <a:tcPr marT="91425" marB="91425" marR="91425" marL="91425"/>
                </a:tc>
                <a:tc>
                  <a:txBody>
                    <a:bodyPr/>
                    <a:lstStyle/>
                    <a:p>
                      <a:pPr indent="0" lvl="0" marL="0" rtl="0" algn="l">
                        <a:spcBef>
                          <a:spcPts val="0"/>
                        </a:spcBef>
                        <a:spcAft>
                          <a:spcPts val="0"/>
                        </a:spcAft>
                        <a:buNone/>
                      </a:pPr>
                      <a:r>
                        <a:rPr lang="en-PK" sz="2400">
                          <a:solidFill>
                            <a:schemeClr val="dk1"/>
                          </a:solidFill>
                          <a:latin typeface="Twentieth Century"/>
                          <a:ea typeface="Twentieth Century"/>
                          <a:cs typeface="Twentieth Century"/>
                          <a:sym typeface="Twentieth Century"/>
                        </a:rPr>
                        <a:t>Type of machine learning that happens </a:t>
                      </a:r>
                      <a:r>
                        <a:rPr lang="en-PK" sz="2400">
                          <a:solidFill>
                            <a:srgbClr val="0000FF"/>
                          </a:solidFill>
                          <a:latin typeface="Twentieth Century"/>
                          <a:ea typeface="Twentieth Century"/>
                          <a:cs typeface="Twentieth Century"/>
                          <a:sym typeface="Twentieth Century"/>
                        </a:rPr>
                        <a:t>under human supervision</a:t>
                      </a:r>
                      <a:r>
                        <a:rPr lang="en-PK" sz="2400">
                          <a:solidFill>
                            <a:schemeClr val="dk1"/>
                          </a:solidFill>
                          <a:latin typeface="Twentieth Century"/>
                          <a:ea typeface="Twentieth Century"/>
                          <a:cs typeface="Twentieth Century"/>
                          <a:sym typeface="Twentieth Century"/>
                        </a:rPr>
                        <a:t>, meaning people label input data with answer keys, that guided/ supervises the machine to learn the desired outputs</a:t>
                      </a:r>
                      <a:endParaRPr sz="2400">
                        <a:solidFill>
                          <a:schemeClr val="dk1"/>
                        </a:solidFill>
                        <a:latin typeface="Twentieth Century"/>
                        <a:ea typeface="Twentieth Century"/>
                        <a:cs typeface="Twentieth Century"/>
                        <a:sym typeface="Twentieth Century"/>
                      </a:endParaRPr>
                    </a:p>
                  </a:txBody>
                  <a:tcPr marT="91425" marB="91425" marR="91425" marL="91425"/>
                </a:tc>
              </a:tr>
              <a:tr h="381000">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Input data</a:t>
                      </a:r>
                      <a:endParaRPr b="1" sz="2400">
                        <a:solidFill>
                          <a:schemeClr val="dk1"/>
                        </a:solidFill>
                        <a:latin typeface="Twentieth Century"/>
                        <a:ea typeface="Twentieth Century"/>
                        <a:cs typeface="Twentieth Century"/>
                        <a:sym typeface="Twentieth Century"/>
                      </a:endParaRPr>
                    </a:p>
                  </a:txBody>
                  <a:tcPr marT="91425" marB="91425" marR="91425" marL="91425">
                    <a:solidFill>
                      <a:schemeClr val="lt2"/>
                    </a:solidFill>
                  </a:tcPr>
                </a:tc>
                <a:tc>
                  <a:txBody>
                    <a:bodyPr/>
                    <a:lstStyle/>
                    <a:p>
                      <a:pPr indent="0" lvl="0" marL="0" rtl="0" algn="l">
                        <a:spcBef>
                          <a:spcPts val="0"/>
                        </a:spcBef>
                        <a:spcAft>
                          <a:spcPts val="0"/>
                        </a:spcAft>
                        <a:buNone/>
                      </a:pPr>
                      <a:r>
                        <a:rPr lang="en-PK" sz="2400">
                          <a:solidFill>
                            <a:srgbClr val="0000FF"/>
                          </a:solidFill>
                          <a:latin typeface="Twentieth Century"/>
                          <a:ea typeface="Twentieth Century"/>
                          <a:cs typeface="Twentieth Century"/>
                          <a:sym typeface="Twentieth Century"/>
                        </a:rPr>
                        <a:t>Unlabeled</a:t>
                      </a:r>
                      <a:endParaRPr sz="2400">
                        <a:solidFill>
                          <a:srgbClr val="0000FF"/>
                        </a:solidFill>
                        <a:latin typeface="Twentieth Century"/>
                        <a:ea typeface="Twentieth Century"/>
                        <a:cs typeface="Twentieth Century"/>
                        <a:sym typeface="Twentieth Century"/>
                      </a:endParaRPr>
                    </a:p>
                  </a:txBody>
                  <a:tcPr marT="91425" marB="91425" marR="91425" marL="91425"/>
                </a:tc>
                <a:tc>
                  <a:txBody>
                    <a:bodyPr/>
                    <a:lstStyle/>
                    <a:p>
                      <a:pPr indent="0" lvl="0" marL="0" rtl="0" algn="l">
                        <a:spcBef>
                          <a:spcPts val="0"/>
                        </a:spcBef>
                        <a:spcAft>
                          <a:spcPts val="0"/>
                        </a:spcAft>
                        <a:buNone/>
                      </a:pPr>
                      <a:r>
                        <a:rPr lang="en-PK" sz="2400">
                          <a:solidFill>
                            <a:srgbClr val="0000FF"/>
                          </a:solidFill>
                          <a:latin typeface="Twentieth Century"/>
                          <a:ea typeface="Twentieth Century"/>
                          <a:cs typeface="Twentieth Century"/>
                          <a:sym typeface="Twentieth Century"/>
                        </a:rPr>
                        <a:t>Labeled</a:t>
                      </a:r>
                      <a:endParaRPr sz="2400">
                        <a:solidFill>
                          <a:srgbClr val="0000FF"/>
                        </a:solidFill>
                        <a:latin typeface="Twentieth Century"/>
                        <a:ea typeface="Twentieth Century"/>
                        <a:cs typeface="Twentieth Century"/>
                        <a:sym typeface="Twentieth Century"/>
                      </a:endParaRPr>
                    </a:p>
                  </a:txBody>
                  <a:tcPr marT="91425" marB="91425" marR="91425" marL="91425"/>
                </a:tc>
              </a:tr>
              <a:tr h="381000">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Use of data</a:t>
                      </a:r>
                      <a:endParaRPr b="1" sz="2400">
                        <a:solidFill>
                          <a:schemeClr val="dk1"/>
                        </a:solidFill>
                        <a:latin typeface="Twentieth Century"/>
                        <a:ea typeface="Twentieth Century"/>
                        <a:cs typeface="Twentieth Century"/>
                        <a:sym typeface="Twentieth Century"/>
                      </a:endParaRPr>
                    </a:p>
                  </a:txBody>
                  <a:tcPr marT="91425" marB="91425" marR="91425" marL="91425">
                    <a:solidFill>
                      <a:schemeClr val="lt2"/>
                    </a:solidFill>
                  </a:tcPr>
                </a:tc>
                <a:tc>
                  <a:txBody>
                    <a:bodyPr/>
                    <a:lstStyle/>
                    <a:p>
                      <a:pPr indent="0" lvl="0" marL="0" rtl="0" algn="l">
                        <a:spcBef>
                          <a:spcPts val="0"/>
                        </a:spcBef>
                        <a:spcAft>
                          <a:spcPts val="0"/>
                        </a:spcAft>
                        <a:buNone/>
                      </a:pPr>
                      <a:r>
                        <a:rPr lang="en-PK" sz="2400">
                          <a:solidFill>
                            <a:schemeClr val="dk1"/>
                          </a:solidFill>
                          <a:latin typeface="Twentieth Century"/>
                          <a:ea typeface="Twentieth Century"/>
                          <a:cs typeface="Twentieth Century"/>
                          <a:sym typeface="Twentieth Century"/>
                        </a:rPr>
                        <a:t>Model is </a:t>
                      </a:r>
                      <a:r>
                        <a:rPr lang="en-PK" sz="2400">
                          <a:solidFill>
                            <a:srgbClr val="0000FF"/>
                          </a:solidFill>
                          <a:latin typeface="Twentieth Century"/>
                          <a:ea typeface="Twentieth Century"/>
                          <a:cs typeface="Twentieth Century"/>
                          <a:sym typeface="Twentieth Century"/>
                        </a:rPr>
                        <a:t>given only the input variables (X)</a:t>
                      </a:r>
                      <a:r>
                        <a:rPr lang="en-PK" sz="2400">
                          <a:solidFill>
                            <a:schemeClr val="dk1"/>
                          </a:solidFill>
                          <a:latin typeface="Twentieth Century"/>
                          <a:ea typeface="Twentieth Century"/>
                          <a:cs typeface="Twentieth Century"/>
                          <a:sym typeface="Twentieth Century"/>
                        </a:rPr>
                        <a:t> and no corresponding output data</a:t>
                      </a:r>
                      <a:endParaRPr sz="2400">
                        <a:solidFill>
                          <a:schemeClr val="dk1"/>
                        </a:solidFill>
                        <a:latin typeface="Twentieth Century"/>
                        <a:ea typeface="Twentieth Century"/>
                        <a:cs typeface="Twentieth Century"/>
                        <a:sym typeface="Twentieth Century"/>
                      </a:endParaRPr>
                    </a:p>
                  </a:txBody>
                  <a:tcPr marT="91425" marB="91425" marR="91425" marL="91425"/>
                </a:tc>
                <a:tc>
                  <a:txBody>
                    <a:bodyPr/>
                    <a:lstStyle/>
                    <a:p>
                      <a:pPr indent="0" lvl="0" marL="0" rtl="0" algn="l">
                        <a:spcBef>
                          <a:spcPts val="0"/>
                        </a:spcBef>
                        <a:spcAft>
                          <a:spcPts val="0"/>
                        </a:spcAft>
                        <a:buNone/>
                      </a:pPr>
                      <a:r>
                        <a:rPr lang="en-PK" sz="2400">
                          <a:solidFill>
                            <a:schemeClr val="dk1"/>
                          </a:solidFill>
                          <a:latin typeface="Twentieth Century"/>
                          <a:ea typeface="Twentieth Century"/>
                          <a:cs typeface="Twentieth Century"/>
                          <a:sym typeface="Twentieth Century"/>
                        </a:rPr>
                        <a:t>Model is </a:t>
                      </a:r>
                      <a:r>
                        <a:rPr lang="en-PK" sz="2400">
                          <a:solidFill>
                            <a:srgbClr val="0000FF"/>
                          </a:solidFill>
                          <a:latin typeface="Twentieth Century"/>
                          <a:ea typeface="Twentieth Century"/>
                          <a:cs typeface="Twentieth Century"/>
                          <a:sym typeface="Twentieth Century"/>
                        </a:rPr>
                        <a:t>given input variables (X), output variables (Y)</a:t>
                      </a:r>
                      <a:r>
                        <a:rPr lang="en-PK" sz="2400">
                          <a:solidFill>
                            <a:schemeClr val="dk1"/>
                          </a:solidFill>
                          <a:latin typeface="Twentieth Century"/>
                          <a:ea typeface="Twentieth Century"/>
                          <a:cs typeface="Twentieth Century"/>
                          <a:sym typeface="Twentieth Century"/>
                        </a:rPr>
                        <a:t> and an algorithm to learn the function from input to output</a:t>
                      </a:r>
                      <a:endParaRPr sz="2400">
                        <a:solidFill>
                          <a:schemeClr val="dk1"/>
                        </a:solidFill>
                        <a:latin typeface="Twentieth Century"/>
                        <a:ea typeface="Twentieth Century"/>
                        <a:cs typeface="Twentieth Century"/>
                        <a:sym typeface="Twentieth Century"/>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50ff943d65_0_486"/>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a:t>Supervised vs Unsupervised Learning</a:t>
            </a:r>
            <a:endParaRPr/>
          </a:p>
        </p:txBody>
      </p:sp>
      <p:sp>
        <p:nvSpPr>
          <p:cNvPr id="175" name="Google Shape;175;g250ff943d65_0_48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graphicFrame>
        <p:nvGraphicFramePr>
          <p:cNvPr id="176" name="Google Shape;176;g250ff943d65_0_486"/>
          <p:cNvGraphicFramePr/>
          <p:nvPr/>
        </p:nvGraphicFramePr>
        <p:xfrm>
          <a:off x="952500" y="1568400"/>
          <a:ext cx="3000000" cy="3000000"/>
        </p:xfrm>
        <a:graphic>
          <a:graphicData uri="http://schemas.openxmlformats.org/drawingml/2006/table">
            <a:tbl>
              <a:tblPr>
                <a:noFill/>
                <a:tableStyleId>{B1BB3A0B-0359-4FF4-A7E0-9C28FDBEF6BA}</a:tableStyleId>
              </a:tblPr>
              <a:tblGrid>
                <a:gridCol w="2349125"/>
                <a:gridCol w="3414950"/>
                <a:gridCol w="4522925"/>
              </a:tblGrid>
              <a:tr h="381000">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Properties</a:t>
                      </a:r>
                      <a:endParaRPr b="1" sz="2400">
                        <a:solidFill>
                          <a:schemeClr val="dk1"/>
                        </a:solidFill>
                        <a:latin typeface="Twentieth Century"/>
                        <a:ea typeface="Twentieth Century"/>
                        <a:cs typeface="Twentieth Century"/>
                        <a:sym typeface="Twentieth Century"/>
                      </a:endParaRPr>
                    </a:p>
                  </a:txBody>
                  <a:tcPr marT="91425" marB="91425" marR="91425" marL="91425">
                    <a:solidFill>
                      <a:srgbClr val="B7B7B7"/>
                    </a:solidFill>
                  </a:tcPr>
                </a:tc>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Unsupervised Learning</a:t>
                      </a:r>
                      <a:endParaRPr b="1" sz="2400">
                        <a:solidFill>
                          <a:schemeClr val="dk1"/>
                        </a:solidFill>
                        <a:latin typeface="Twentieth Century"/>
                        <a:ea typeface="Twentieth Century"/>
                        <a:cs typeface="Twentieth Century"/>
                        <a:sym typeface="Twentieth Century"/>
                      </a:endParaRPr>
                    </a:p>
                  </a:txBody>
                  <a:tcPr marT="91425" marB="91425" marR="91425" marL="91425">
                    <a:solidFill>
                      <a:srgbClr val="B7B7B7"/>
                    </a:solidFill>
                  </a:tcPr>
                </a:tc>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Supervised Learning</a:t>
                      </a:r>
                      <a:endParaRPr b="1" sz="2400">
                        <a:solidFill>
                          <a:schemeClr val="dk1"/>
                        </a:solidFill>
                        <a:latin typeface="Twentieth Century"/>
                        <a:ea typeface="Twentieth Century"/>
                        <a:cs typeface="Twentieth Century"/>
                        <a:sym typeface="Twentieth Century"/>
                      </a:endParaRPr>
                    </a:p>
                  </a:txBody>
                  <a:tcPr marT="91425" marB="91425" marR="91425" marL="91425">
                    <a:solidFill>
                      <a:srgbClr val="B7B7B7"/>
                    </a:solidFill>
                  </a:tcPr>
                </a:tc>
              </a:tr>
              <a:tr h="1180850">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When to use</a:t>
                      </a:r>
                      <a:endParaRPr b="1" sz="2400">
                        <a:solidFill>
                          <a:schemeClr val="dk1"/>
                        </a:solidFill>
                        <a:latin typeface="Twentieth Century"/>
                        <a:ea typeface="Twentieth Century"/>
                        <a:cs typeface="Twentieth Century"/>
                        <a:sym typeface="Twentieth Century"/>
                      </a:endParaRPr>
                    </a:p>
                  </a:txBody>
                  <a:tcPr marT="91425" marB="91425" marR="91425" marL="91425">
                    <a:solidFill>
                      <a:schemeClr val="lt2"/>
                    </a:solidFill>
                  </a:tcPr>
                </a:tc>
                <a:tc>
                  <a:txBody>
                    <a:bodyPr/>
                    <a:lstStyle/>
                    <a:p>
                      <a:pPr indent="0" lvl="0" marL="0" rtl="0" algn="l">
                        <a:spcBef>
                          <a:spcPts val="0"/>
                        </a:spcBef>
                        <a:spcAft>
                          <a:spcPts val="0"/>
                        </a:spcAft>
                        <a:buNone/>
                      </a:pPr>
                      <a:r>
                        <a:rPr lang="en-PK" sz="2400">
                          <a:solidFill>
                            <a:srgbClr val="0000FF"/>
                          </a:solidFill>
                          <a:latin typeface="Twentieth Century"/>
                          <a:ea typeface="Twentieth Century"/>
                          <a:cs typeface="Twentieth Century"/>
                          <a:sym typeface="Twentieth Century"/>
                        </a:rPr>
                        <a:t>You don’t know</a:t>
                      </a:r>
                      <a:r>
                        <a:rPr lang="en-PK" sz="2400">
                          <a:solidFill>
                            <a:schemeClr val="dk1"/>
                          </a:solidFill>
                          <a:latin typeface="Twentieth Century"/>
                          <a:ea typeface="Twentieth Century"/>
                          <a:cs typeface="Twentieth Century"/>
                          <a:sym typeface="Twentieth Century"/>
                        </a:rPr>
                        <a:t> what you are looking for in data</a:t>
                      </a:r>
                      <a:endParaRPr sz="2400">
                        <a:solidFill>
                          <a:schemeClr val="dk1"/>
                        </a:solidFill>
                        <a:latin typeface="Twentieth Century"/>
                        <a:ea typeface="Twentieth Century"/>
                        <a:cs typeface="Twentieth Century"/>
                        <a:sym typeface="Twentieth Century"/>
                      </a:endParaRPr>
                    </a:p>
                  </a:txBody>
                  <a:tcPr marT="91425" marB="91425" marR="91425" marL="91425"/>
                </a:tc>
                <a:tc>
                  <a:txBody>
                    <a:bodyPr/>
                    <a:lstStyle/>
                    <a:p>
                      <a:pPr indent="0" lvl="0" marL="0" rtl="0" algn="l">
                        <a:spcBef>
                          <a:spcPts val="0"/>
                        </a:spcBef>
                        <a:spcAft>
                          <a:spcPts val="0"/>
                        </a:spcAft>
                        <a:buNone/>
                      </a:pPr>
                      <a:r>
                        <a:rPr lang="en-PK" sz="2400">
                          <a:solidFill>
                            <a:srgbClr val="0000FF"/>
                          </a:solidFill>
                          <a:latin typeface="Twentieth Century"/>
                          <a:ea typeface="Twentieth Century"/>
                          <a:cs typeface="Twentieth Century"/>
                          <a:sym typeface="Twentieth Century"/>
                        </a:rPr>
                        <a:t>You know</a:t>
                      </a:r>
                      <a:r>
                        <a:rPr lang="en-PK" sz="2400">
                          <a:solidFill>
                            <a:schemeClr val="dk1"/>
                          </a:solidFill>
                          <a:latin typeface="Twentieth Century"/>
                          <a:ea typeface="Twentieth Century"/>
                          <a:cs typeface="Twentieth Century"/>
                          <a:sym typeface="Twentieth Century"/>
                        </a:rPr>
                        <a:t> what you are looking for in data</a:t>
                      </a:r>
                      <a:endParaRPr sz="2400">
                        <a:solidFill>
                          <a:schemeClr val="dk1"/>
                        </a:solidFill>
                        <a:latin typeface="Twentieth Century"/>
                        <a:ea typeface="Twentieth Century"/>
                        <a:cs typeface="Twentieth Century"/>
                        <a:sym typeface="Twentieth Century"/>
                      </a:endParaRPr>
                    </a:p>
                  </a:txBody>
                  <a:tcPr marT="91425" marB="91425" marR="91425" marL="91425"/>
                </a:tc>
              </a:tr>
              <a:tr h="1124750">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Applicable in</a:t>
                      </a:r>
                      <a:endParaRPr b="1" sz="2400">
                        <a:solidFill>
                          <a:schemeClr val="dk1"/>
                        </a:solidFill>
                        <a:latin typeface="Twentieth Century"/>
                        <a:ea typeface="Twentieth Century"/>
                        <a:cs typeface="Twentieth Century"/>
                        <a:sym typeface="Twentieth Century"/>
                      </a:endParaRPr>
                    </a:p>
                  </a:txBody>
                  <a:tcPr marT="91425" marB="91425" marR="91425" marL="91425">
                    <a:solidFill>
                      <a:schemeClr val="lt2"/>
                    </a:solidFill>
                  </a:tcPr>
                </a:tc>
                <a:tc>
                  <a:txBody>
                    <a:bodyPr/>
                    <a:lstStyle/>
                    <a:p>
                      <a:pPr indent="0" lvl="0" marL="0" rtl="0" algn="l">
                        <a:spcBef>
                          <a:spcPts val="0"/>
                        </a:spcBef>
                        <a:spcAft>
                          <a:spcPts val="0"/>
                        </a:spcAft>
                        <a:buNone/>
                      </a:pPr>
                      <a:r>
                        <a:rPr lang="en-PK" sz="2400">
                          <a:solidFill>
                            <a:schemeClr val="dk1"/>
                          </a:solidFill>
                          <a:latin typeface="Twentieth Century"/>
                          <a:ea typeface="Twentieth Century"/>
                          <a:cs typeface="Twentieth Century"/>
                          <a:sym typeface="Twentieth Century"/>
                        </a:rPr>
                        <a:t>To identify </a:t>
                      </a:r>
                      <a:r>
                        <a:rPr lang="en-PK" sz="2400">
                          <a:solidFill>
                            <a:srgbClr val="0000FF"/>
                          </a:solidFill>
                          <a:latin typeface="Twentieth Century"/>
                          <a:ea typeface="Twentieth Century"/>
                          <a:cs typeface="Twentieth Century"/>
                          <a:sym typeface="Twentieth Century"/>
                        </a:rPr>
                        <a:t>patterns and relationships</a:t>
                      </a:r>
                      <a:r>
                        <a:rPr lang="en-PK" sz="2400">
                          <a:solidFill>
                            <a:schemeClr val="dk1"/>
                          </a:solidFill>
                          <a:latin typeface="Twentieth Century"/>
                          <a:ea typeface="Twentieth Century"/>
                          <a:cs typeface="Twentieth Century"/>
                          <a:sym typeface="Twentieth Century"/>
                        </a:rPr>
                        <a:t> in data</a:t>
                      </a:r>
                      <a:endParaRPr sz="2400">
                        <a:solidFill>
                          <a:schemeClr val="dk1"/>
                        </a:solidFill>
                        <a:latin typeface="Twentieth Century"/>
                        <a:ea typeface="Twentieth Century"/>
                        <a:cs typeface="Twentieth Century"/>
                        <a:sym typeface="Twentieth Century"/>
                      </a:endParaRPr>
                    </a:p>
                    <a:p>
                      <a:pPr indent="0" lvl="0" marL="0" rtl="0" algn="l">
                        <a:spcBef>
                          <a:spcPts val="0"/>
                        </a:spcBef>
                        <a:spcAft>
                          <a:spcPts val="0"/>
                        </a:spcAft>
                        <a:buNone/>
                      </a:pPr>
                      <a:r>
                        <a:rPr lang="en-PK" sz="2400">
                          <a:solidFill>
                            <a:schemeClr val="dk1"/>
                          </a:solidFill>
                          <a:latin typeface="Twentieth Century"/>
                          <a:ea typeface="Twentieth Century"/>
                          <a:cs typeface="Twentieth Century"/>
                          <a:sym typeface="Twentieth Century"/>
                        </a:rPr>
                        <a:t>(Clustering and association problems)</a:t>
                      </a:r>
                      <a:endParaRPr sz="2400">
                        <a:solidFill>
                          <a:schemeClr val="dk1"/>
                        </a:solidFill>
                        <a:latin typeface="Twentieth Century"/>
                        <a:ea typeface="Twentieth Century"/>
                        <a:cs typeface="Twentieth Century"/>
                        <a:sym typeface="Twentieth Century"/>
                      </a:endParaRPr>
                    </a:p>
                  </a:txBody>
                  <a:tcPr marT="91425" marB="91425" marR="91425" marL="91425"/>
                </a:tc>
                <a:tc>
                  <a:txBody>
                    <a:bodyPr/>
                    <a:lstStyle/>
                    <a:p>
                      <a:pPr indent="0" lvl="0" marL="0" rtl="0" algn="l">
                        <a:spcBef>
                          <a:spcPts val="0"/>
                        </a:spcBef>
                        <a:spcAft>
                          <a:spcPts val="0"/>
                        </a:spcAft>
                        <a:buNone/>
                      </a:pPr>
                      <a:r>
                        <a:rPr lang="en-PK" sz="2400">
                          <a:solidFill>
                            <a:schemeClr val="dk1"/>
                          </a:solidFill>
                          <a:latin typeface="Twentieth Century"/>
                          <a:ea typeface="Twentieth Century"/>
                          <a:cs typeface="Twentieth Century"/>
                          <a:sym typeface="Twentieth Century"/>
                        </a:rPr>
                        <a:t>To determine a </a:t>
                      </a:r>
                      <a:r>
                        <a:rPr lang="en-PK" sz="2400">
                          <a:solidFill>
                            <a:srgbClr val="0000FF"/>
                          </a:solidFill>
                          <a:latin typeface="Twentieth Century"/>
                          <a:ea typeface="Twentieth Century"/>
                          <a:cs typeface="Twentieth Century"/>
                          <a:sym typeface="Twentieth Century"/>
                        </a:rPr>
                        <a:t>specific output </a:t>
                      </a:r>
                      <a:r>
                        <a:rPr lang="en-PK" sz="2400">
                          <a:solidFill>
                            <a:schemeClr val="dk1"/>
                          </a:solidFill>
                          <a:latin typeface="Twentieth Century"/>
                          <a:ea typeface="Twentieth Century"/>
                          <a:cs typeface="Twentieth Century"/>
                          <a:sym typeface="Twentieth Century"/>
                        </a:rPr>
                        <a:t>relating to classification and regression problems</a:t>
                      </a:r>
                      <a:endParaRPr sz="2400">
                        <a:solidFill>
                          <a:schemeClr val="dk1"/>
                        </a:solidFill>
                        <a:latin typeface="Twentieth Century"/>
                        <a:ea typeface="Twentieth Century"/>
                        <a:cs typeface="Twentieth Century"/>
                        <a:sym typeface="Twentieth Century"/>
                      </a:endParaRPr>
                    </a:p>
                  </a:txBody>
                  <a:tcPr marT="91425" marB="91425" marR="91425" marL="91425"/>
                </a:tc>
              </a:tr>
              <a:tr h="1012550">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Accuracy of results</a:t>
                      </a:r>
                      <a:endParaRPr b="1" sz="2400">
                        <a:solidFill>
                          <a:schemeClr val="dk1"/>
                        </a:solidFill>
                        <a:latin typeface="Twentieth Century"/>
                        <a:ea typeface="Twentieth Century"/>
                        <a:cs typeface="Twentieth Century"/>
                        <a:sym typeface="Twentieth Century"/>
                      </a:endParaRPr>
                    </a:p>
                  </a:txBody>
                  <a:tcPr marT="91425" marB="91425" marR="91425" marL="91425">
                    <a:solidFill>
                      <a:schemeClr val="lt2"/>
                    </a:solidFill>
                  </a:tcPr>
                </a:tc>
                <a:tc>
                  <a:txBody>
                    <a:bodyPr/>
                    <a:lstStyle/>
                    <a:p>
                      <a:pPr indent="0" lvl="0" marL="0" rtl="0" algn="l">
                        <a:spcBef>
                          <a:spcPts val="0"/>
                        </a:spcBef>
                        <a:spcAft>
                          <a:spcPts val="0"/>
                        </a:spcAft>
                        <a:buNone/>
                      </a:pPr>
                      <a:r>
                        <a:rPr lang="en-PK" sz="2400">
                          <a:solidFill>
                            <a:schemeClr val="dk1"/>
                          </a:solidFill>
                          <a:latin typeface="Twentieth Century"/>
                          <a:ea typeface="Twentieth Century"/>
                          <a:cs typeface="Twentieth Century"/>
                          <a:sym typeface="Twentieth Century"/>
                        </a:rPr>
                        <a:t>May provide </a:t>
                      </a:r>
                      <a:r>
                        <a:rPr lang="en-PK" sz="2400">
                          <a:solidFill>
                            <a:srgbClr val="0000FF"/>
                          </a:solidFill>
                          <a:latin typeface="Twentieth Century"/>
                          <a:ea typeface="Twentieth Century"/>
                          <a:cs typeface="Twentieth Century"/>
                          <a:sym typeface="Twentieth Century"/>
                        </a:rPr>
                        <a:t>less accurate</a:t>
                      </a:r>
                      <a:r>
                        <a:rPr lang="en-PK" sz="2400">
                          <a:solidFill>
                            <a:schemeClr val="dk1"/>
                          </a:solidFill>
                          <a:latin typeface="Twentieth Century"/>
                          <a:ea typeface="Twentieth Century"/>
                          <a:cs typeface="Twentieth Century"/>
                          <a:sym typeface="Twentieth Century"/>
                        </a:rPr>
                        <a:t> results</a:t>
                      </a:r>
                      <a:endParaRPr sz="2400">
                        <a:solidFill>
                          <a:schemeClr val="dk1"/>
                        </a:solidFill>
                        <a:latin typeface="Twentieth Century"/>
                        <a:ea typeface="Twentieth Century"/>
                        <a:cs typeface="Twentieth Century"/>
                        <a:sym typeface="Twentieth Century"/>
                      </a:endParaRPr>
                    </a:p>
                  </a:txBody>
                  <a:tcPr marT="91425" marB="91425" marR="91425" marL="91425"/>
                </a:tc>
                <a:tc>
                  <a:txBody>
                    <a:bodyPr/>
                    <a:lstStyle/>
                    <a:p>
                      <a:pPr indent="0" lvl="0" marL="0" rtl="0" algn="l">
                        <a:spcBef>
                          <a:spcPts val="0"/>
                        </a:spcBef>
                        <a:spcAft>
                          <a:spcPts val="0"/>
                        </a:spcAft>
                        <a:buNone/>
                      </a:pPr>
                      <a:r>
                        <a:rPr lang="en-PK" sz="2400">
                          <a:solidFill>
                            <a:schemeClr val="dk1"/>
                          </a:solidFill>
                          <a:latin typeface="Twentieth Century"/>
                          <a:ea typeface="Twentieth Century"/>
                          <a:cs typeface="Twentieth Century"/>
                          <a:sym typeface="Twentieth Century"/>
                        </a:rPr>
                        <a:t>Provides </a:t>
                      </a:r>
                      <a:r>
                        <a:rPr lang="en-PK" sz="2400">
                          <a:solidFill>
                            <a:srgbClr val="0000FF"/>
                          </a:solidFill>
                          <a:latin typeface="Twentieth Century"/>
                          <a:ea typeface="Twentieth Century"/>
                          <a:cs typeface="Twentieth Century"/>
                          <a:sym typeface="Twentieth Century"/>
                        </a:rPr>
                        <a:t>more accurate</a:t>
                      </a:r>
                      <a:r>
                        <a:rPr lang="en-PK" sz="2400">
                          <a:solidFill>
                            <a:schemeClr val="dk1"/>
                          </a:solidFill>
                          <a:latin typeface="Twentieth Century"/>
                          <a:ea typeface="Twentieth Century"/>
                          <a:cs typeface="Twentieth Century"/>
                          <a:sym typeface="Twentieth Century"/>
                        </a:rPr>
                        <a:t> results</a:t>
                      </a:r>
                      <a:endParaRPr sz="2400">
                        <a:solidFill>
                          <a:schemeClr val="dk1"/>
                        </a:solidFill>
                        <a:latin typeface="Twentieth Century"/>
                        <a:ea typeface="Twentieth Century"/>
                        <a:cs typeface="Twentieth Century"/>
                        <a:sym typeface="Twentieth Century"/>
                      </a:endParaRPr>
                    </a:p>
                  </a:txBody>
                  <a:tcPr marT="91425" marB="91425" marR="91425" marL="91425"/>
                </a:tc>
              </a:tr>
              <a:tr h="381000">
                <a:tc>
                  <a:txBody>
                    <a:bodyPr/>
                    <a:lstStyle/>
                    <a:p>
                      <a:pPr indent="0" lvl="0" marL="0" rtl="0" algn="l">
                        <a:spcBef>
                          <a:spcPts val="0"/>
                        </a:spcBef>
                        <a:spcAft>
                          <a:spcPts val="0"/>
                        </a:spcAft>
                        <a:buNone/>
                      </a:pPr>
                      <a:r>
                        <a:rPr b="1" lang="en-PK" sz="2400">
                          <a:solidFill>
                            <a:schemeClr val="dk1"/>
                          </a:solidFill>
                          <a:latin typeface="Twentieth Century"/>
                          <a:ea typeface="Twentieth Century"/>
                          <a:cs typeface="Twentieth Century"/>
                          <a:sym typeface="Twentieth Century"/>
                        </a:rPr>
                        <a:t>Methods</a:t>
                      </a:r>
                      <a:endParaRPr b="1" sz="2400">
                        <a:solidFill>
                          <a:schemeClr val="dk1"/>
                        </a:solidFill>
                        <a:latin typeface="Twentieth Century"/>
                        <a:ea typeface="Twentieth Century"/>
                        <a:cs typeface="Twentieth Century"/>
                        <a:sym typeface="Twentieth Century"/>
                      </a:endParaRPr>
                    </a:p>
                  </a:txBody>
                  <a:tcPr marT="91425" marB="91425" marR="91425" marL="91425">
                    <a:solidFill>
                      <a:schemeClr val="lt2"/>
                    </a:solidFill>
                  </a:tcPr>
                </a:tc>
                <a:tc>
                  <a:txBody>
                    <a:bodyPr/>
                    <a:lstStyle/>
                    <a:p>
                      <a:pPr indent="0" lvl="0" marL="0" rtl="0" algn="l">
                        <a:spcBef>
                          <a:spcPts val="0"/>
                        </a:spcBef>
                        <a:spcAft>
                          <a:spcPts val="0"/>
                        </a:spcAft>
                        <a:buNone/>
                      </a:pPr>
                      <a:r>
                        <a:rPr lang="en-PK" sz="2400">
                          <a:solidFill>
                            <a:schemeClr val="dk1"/>
                          </a:solidFill>
                          <a:latin typeface="Twentieth Century"/>
                          <a:ea typeface="Twentieth Century"/>
                          <a:cs typeface="Twentieth Century"/>
                          <a:sym typeface="Twentieth Century"/>
                        </a:rPr>
                        <a:t>Computationally </a:t>
                      </a:r>
                      <a:r>
                        <a:rPr lang="en-PK" sz="2400">
                          <a:solidFill>
                            <a:srgbClr val="0000FF"/>
                          </a:solidFill>
                          <a:latin typeface="Twentieth Century"/>
                          <a:ea typeface="Twentieth Century"/>
                          <a:cs typeface="Twentieth Century"/>
                          <a:sym typeface="Twentieth Century"/>
                        </a:rPr>
                        <a:t>Complex</a:t>
                      </a:r>
                      <a:endParaRPr sz="2400">
                        <a:solidFill>
                          <a:srgbClr val="0000FF"/>
                        </a:solidFill>
                        <a:latin typeface="Twentieth Century"/>
                        <a:ea typeface="Twentieth Century"/>
                        <a:cs typeface="Twentieth Century"/>
                        <a:sym typeface="Twentieth Century"/>
                      </a:endParaRPr>
                    </a:p>
                  </a:txBody>
                  <a:tcPr marT="91425" marB="91425" marR="91425" marL="91425"/>
                </a:tc>
                <a:tc>
                  <a:txBody>
                    <a:bodyPr/>
                    <a:lstStyle/>
                    <a:p>
                      <a:pPr indent="0" lvl="0" marL="0" rtl="0" algn="l">
                        <a:spcBef>
                          <a:spcPts val="0"/>
                        </a:spcBef>
                        <a:spcAft>
                          <a:spcPts val="0"/>
                        </a:spcAft>
                        <a:buNone/>
                      </a:pPr>
                      <a:r>
                        <a:rPr lang="en-PK" sz="2400">
                          <a:solidFill>
                            <a:srgbClr val="0000FF"/>
                          </a:solidFill>
                          <a:latin typeface="Twentieth Century"/>
                          <a:ea typeface="Twentieth Century"/>
                          <a:cs typeface="Twentieth Century"/>
                          <a:sym typeface="Twentieth Century"/>
                        </a:rPr>
                        <a:t>Simple</a:t>
                      </a:r>
                      <a:endParaRPr sz="2400">
                        <a:solidFill>
                          <a:srgbClr val="0000FF"/>
                        </a:solidFill>
                        <a:latin typeface="Twentieth Century"/>
                        <a:ea typeface="Twentieth Century"/>
                        <a:cs typeface="Twentieth Century"/>
                        <a:sym typeface="Twentieth Century"/>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50f57a8307_0_5"/>
          <p:cNvSpPr txBox="1"/>
          <p:nvPr>
            <p:ph type="title"/>
          </p:nvPr>
        </p:nvSpPr>
        <p:spPr>
          <a:xfrm>
            <a:off x="1385454" y="60616"/>
            <a:ext cx="9300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4800"/>
              <a:buFont typeface="Twentieth Century"/>
              <a:buNone/>
            </a:pPr>
            <a:r>
              <a:rPr lang="en-PK"/>
              <a:t>Why/ When </a:t>
            </a:r>
            <a:r>
              <a:rPr lang="en-PK"/>
              <a:t>Unsupervised Learning?</a:t>
            </a:r>
            <a:endParaRPr/>
          </a:p>
        </p:txBody>
      </p:sp>
      <p:sp>
        <p:nvSpPr>
          <p:cNvPr id="182" name="Google Shape;182;g250f57a8307_0_5"/>
          <p:cNvSpPr txBox="1"/>
          <p:nvPr>
            <p:ph idx="1" type="body"/>
          </p:nvPr>
        </p:nvSpPr>
        <p:spPr>
          <a:xfrm>
            <a:off x="1385454" y="1496291"/>
            <a:ext cx="9300900" cy="468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PK"/>
              <a:t>Easier to get unlabeled data and l</a:t>
            </a:r>
            <a:r>
              <a:rPr lang="en-PK"/>
              <a:t>ess time-consuming</a:t>
            </a:r>
            <a:endParaRPr/>
          </a:p>
          <a:p>
            <a:pPr indent="-228600" lvl="1" marL="685800" rtl="0" algn="l">
              <a:lnSpc>
                <a:spcPct val="90000"/>
              </a:lnSpc>
              <a:spcBef>
                <a:spcPts val="0"/>
              </a:spcBef>
              <a:spcAft>
                <a:spcPts val="0"/>
              </a:spcAft>
              <a:buSzPts val="2400"/>
              <a:buChar char="•"/>
            </a:pPr>
            <a:r>
              <a:rPr lang="en-PK"/>
              <a:t>no need to manually label the data</a:t>
            </a:r>
            <a:endParaRPr/>
          </a:p>
          <a:p>
            <a:pPr indent="0" lvl="0" marL="228600" rtl="0" algn="l">
              <a:lnSpc>
                <a:spcPct val="90000"/>
              </a:lnSpc>
              <a:spcBef>
                <a:spcPts val="0"/>
              </a:spcBef>
              <a:spcAft>
                <a:spcPts val="0"/>
              </a:spcAft>
              <a:buNone/>
            </a:pPr>
            <a:r>
              <a:t/>
            </a:r>
            <a:endParaRPr/>
          </a:p>
          <a:p>
            <a:pPr indent="-228600" lvl="0" marL="228600" rtl="0" algn="l">
              <a:lnSpc>
                <a:spcPct val="90000"/>
              </a:lnSpc>
              <a:spcBef>
                <a:spcPts val="0"/>
              </a:spcBef>
              <a:spcAft>
                <a:spcPts val="0"/>
              </a:spcAft>
              <a:buSzPts val="2800"/>
              <a:buChar char="•"/>
            </a:pPr>
            <a:r>
              <a:rPr lang="en-PK"/>
              <a:t>Understanding raw data</a:t>
            </a:r>
            <a:endParaRPr/>
          </a:p>
          <a:p>
            <a:pPr indent="-228600" lvl="1" marL="685800" rtl="0" algn="l">
              <a:lnSpc>
                <a:spcPct val="90000"/>
              </a:lnSpc>
              <a:spcBef>
                <a:spcPts val="0"/>
              </a:spcBef>
              <a:spcAft>
                <a:spcPts val="0"/>
              </a:spcAft>
              <a:buSzPts val="2400"/>
              <a:buChar char="•"/>
            </a:pPr>
            <a:r>
              <a:rPr lang="en-PK"/>
              <a:t>To find unknown patterns to get useful insights from raw data</a:t>
            </a:r>
            <a:endParaRPr/>
          </a:p>
          <a:p>
            <a:pPr indent="-228600" lvl="1" marL="685800" rtl="0" algn="l">
              <a:lnSpc>
                <a:spcPct val="90000"/>
              </a:lnSpc>
              <a:spcBef>
                <a:spcPts val="0"/>
              </a:spcBef>
              <a:spcAft>
                <a:spcPts val="0"/>
              </a:spcAft>
              <a:buSzPts val="2400"/>
              <a:buChar char="•"/>
            </a:pPr>
            <a:r>
              <a:rPr lang="en-PK"/>
              <a:t>e.g. user categorization by their social media activity</a:t>
            </a:r>
            <a:endParaRPr/>
          </a:p>
          <a:p>
            <a:pPr indent="0" lvl="0" marL="1143000" rtl="0" algn="l">
              <a:lnSpc>
                <a:spcPct val="90000"/>
              </a:lnSpc>
              <a:spcBef>
                <a:spcPts val="0"/>
              </a:spcBef>
              <a:spcAft>
                <a:spcPts val="0"/>
              </a:spcAft>
              <a:buNone/>
            </a:pPr>
            <a:r>
              <a:t/>
            </a:r>
            <a:endParaRPr/>
          </a:p>
          <a:p>
            <a:pPr indent="-228600" lvl="0" marL="228600" rtl="0" algn="l">
              <a:spcBef>
                <a:spcPts val="0"/>
              </a:spcBef>
              <a:spcAft>
                <a:spcPts val="0"/>
              </a:spcAft>
              <a:buSzPts val="2800"/>
              <a:buChar char="•"/>
            </a:pPr>
            <a:r>
              <a:rPr lang="en-PK"/>
              <a:t>Similar to human mind</a:t>
            </a:r>
            <a:endParaRPr/>
          </a:p>
          <a:p>
            <a:pPr indent="-228600" lvl="1" marL="685800" rtl="0" algn="l">
              <a:lnSpc>
                <a:spcPct val="90000"/>
              </a:lnSpc>
              <a:spcBef>
                <a:spcPts val="0"/>
              </a:spcBef>
              <a:spcAft>
                <a:spcPts val="0"/>
              </a:spcAft>
              <a:buSzPts val="2400"/>
              <a:buChar char="•"/>
            </a:pPr>
            <a:r>
              <a:rPr lang="en-PK" sz="2400"/>
              <a:t>baby-cat example</a:t>
            </a:r>
            <a:endParaRPr sz="2400"/>
          </a:p>
          <a:p>
            <a:pPr indent="0" lvl="0" marL="685800" rtl="0" algn="l">
              <a:lnSpc>
                <a:spcPct val="90000"/>
              </a:lnSpc>
              <a:spcBef>
                <a:spcPts val="0"/>
              </a:spcBef>
              <a:spcAft>
                <a:spcPts val="0"/>
              </a:spcAft>
              <a:buNone/>
            </a:pPr>
            <a:r>
              <a:t/>
            </a:r>
            <a:endParaRPr/>
          </a:p>
          <a:p>
            <a:pPr indent="0" lvl="0" marL="228600" rtl="0" algn="l">
              <a:lnSpc>
                <a:spcPct val="90000"/>
              </a:lnSpc>
              <a:spcBef>
                <a:spcPts val="0"/>
              </a:spcBef>
              <a:spcAft>
                <a:spcPts val="0"/>
              </a:spcAft>
              <a:buNone/>
            </a:pPr>
            <a:r>
              <a:t/>
            </a:r>
            <a:endParaRPr/>
          </a:p>
        </p:txBody>
      </p:sp>
      <p:sp>
        <p:nvSpPr>
          <p:cNvPr id="183" name="Google Shape;183;g250f57a8307_0_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PK"/>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2023-05-28T17:43:48Z</dcterms:created>
  <dc:creator>Faisal Shafait</dc:creator>
</cp:coreProperties>
</file>